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56" r:id="rId2"/>
    <p:sldId id="271" r:id="rId3"/>
    <p:sldId id="270" r:id="rId4"/>
    <p:sldId id="267" r:id="rId5"/>
    <p:sldId id="257" r:id="rId6"/>
    <p:sldId id="258" r:id="rId7"/>
    <p:sldId id="260" r:id="rId8"/>
    <p:sldId id="264" r:id="rId9"/>
    <p:sldId id="263" r:id="rId10"/>
    <p:sldId id="273" r:id="rId11"/>
    <p:sldId id="262" r:id="rId12"/>
    <p:sldId id="274" r:id="rId13"/>
    <p:sldId id="276" r:id="rId14"/>
    <p:sldId id="275" r:id="rId15"/>
    <p:sldId id="277" r:id="rId16"/>
    <p:sldId id="272" r:id="rId17"/>
    <p:sldId id="26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6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1.8739753080881806E-2"/>
                  <c:y val="-5.7892364646682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117827156617265E-2"/>
                  <c:y val="-6.5128910227518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739753080881806E-2"/>
                  <c:y val="-7.9602001389188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2356543132345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101432086028159E-2"/>
                  <c:y val="-8.3220274179606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530</c:v>
                </c:pt>
                <c:pt idx="1">
                  <c:v>809</c:v>
                </c:pt>
                <c:pt idx="2">
                  <c:v>999.5</c:v>
                </c:pt>
                <c:pt idx="3">
                  <c:v>2766.6</c:v>
                </c:pt>
                <c:pt idx="4">
                  <c:v>3523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089664"/>
        <c:axId val="123091200"/>
      </c:lineChart>
      <c:catAx>
        <c:axId val="12308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091200"/>
        <c:crosses val="autoZero"/>
        <c:auto val="1"/>
        <c:lblAlgn val="ctr"/>
        <c:lblOffset val="100"/>
        <c:noMultiLvlLbl val="0"/>
      </c:catAx>
      <c:valAx>
        <c:axId val="123091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08966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AD8D91A-A2EE-4B54-B3C6-F6C67903BA9C}" type="datetime1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3" y="2276872"/>
            <a:ext cx="7147128" cy="21337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 результатах организации научно-исследовательской деятельности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Липецкого филиала в 2017г.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Зам.директора</a:t>
            </a:r>
            <a:r>
              <a:rPr lang="ru-RU" dirty="0" smtClean="0"/>
              <a:t> по науке</a:t>
            </a:r>
          </a:p>
          <a:p>
            <a:r>
              <a:rPr lang="ru-RU" dirty="0" smtClean="0"/>
              <a:t>Савенкова О.Ю.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2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7200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преподавателей филиала по индексу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Хирша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(продолжение)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593194"/>
              </p:ext>
            </p:extLst>
          </p:nvPr>
        </p:nvGraphicFramePr>
        <p:xfrm>
          <a:off x="683568" y="1772816"/>
          <a:ext cx="7776864" cy="3576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4056"/>
                <a:gridCol w="6120680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Индекс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Березина Н.Н., </a:t>
                      </a:r>
                      <a:r>
                        <a:rPr lang="ru-RU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Гудович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Г.К., Донской Д.А., Решетникова Е.В.,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Спесивцев В.А,, </a:t>
                      </a:r>
                      <a:r>
                        <a:rPr lang="ru-RU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Турганова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Л.В., Черкасов А.В., Широкова О.В.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5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Кадильникова Л.В., Кокорева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А.А., Колесников В.В., Самойлова ТД., Черпаков И.В.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4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3.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Гуськов А.А., Коноплев С.Г., Линченко А.А., Рязанцева Е.А.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3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4.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Дмитров Д.В., Казаков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Кондрашин Ю.А., Логунова И.В., Тимофеева С.В.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2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Барышева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И.В., </a:t>
                      </a:r>
                      <a:r>
                        <a:rPr lang="ru-RU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Букреев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В.В., Коротков Е.А., Яблоновский Ю.А.</a:t>
                      </a:r>
                      <a:endPara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9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588224" y="5733256"/>
            <a:ext cx="864096" cy="360040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88224" y="1772816"/>
            <a:ext cx="864096" cy="288032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3892" t="15921" r="46384" b="29378"/>
          <a:stretch/>
        </p:blipFill>
        <p:spPr bwMode="auto">
          <a:xfrm>
            <a:off x="611560" y="650389"/>
            <a:ext cx="7848872" cy="5730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48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/>
          <a:srcRect l="28014" t="9594" r="30655" b="42237"/>
          <a:stretch/>
        </p:blipFill>
        <p:spPr bwMode="auto">
          <a:xfrm>
            <a:off x="651073" y="620688"/>
            <a:ext cx="7776864" cy="5681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6876256" y="2132856"/>
            <a:ext cx="864096" cy="360040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98070" y="4437112"/>
            <a:ext cx="864096" cy="288032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/>
          <a:srcRect l="28128" t="29187" r="32262" b="19172"/>
          <a:stretch/>
        </p:blipFill>
        <p:spPr bwMode="auto">
          <a:xfrm>
            <a:off x="683568" y="415127"/>
            <a:ext cx="7704856" cy="59341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7164288" y="4941168"/>
            <a:ext cx="864096" cy="288032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134242" y="4293096"/>
            <a:ext cx="894141" cy="360040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6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7164288" y="4941168"/>
            <a:ext cx="864096" cy="288032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134242" y="4293096"/>
            <a:ext cx="894141" cy="360040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8128" t="27555" r="31688" b="9171"/>
          <a:stretch/>
        </p:blipFill>
        <p:spPr bwMode="auto">
          <a:xfrm>
            <a:off x="683568" y="548680"/>
            <a:ext cx="7704856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1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8473" t="16940" r="31343" b="24480"/>
          <a:stretch/>
        </p:blipFill>
        <p:spPr bwMode="auto">
          <a:xfrm>
            <a:off x="539552" y="495718"/>
            <a:ext cx="7920880" cy="5885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911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993" y="836712"/>
            <a:ext cx="7024744" cy="685880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Динамика </a:t>
            </a: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проведения научных мероприятий </a:t>
            </a:r>
            <a:br>
              <a:rPr lang="ru-RU" alt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Липецком филиале </a:t>
            </a:r>
            <a:r>
              <a:rPr lang="ru-RU" alt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Финуниверситета</a:t>
            </a:r>
            <a:endParaRPr lang="ru-RU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330832"/>
              </p:ext>
            </p:extLst>
          </p:nvPr>
        </p:nvGraphicFramePr>
        <p:xfrm>
          <a:off x="755650" y="1700213"/>
          <a:ext cx="7334250" cy="381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Лист" r:id="rId3" imgW="5772201" imgH="3057480" progId="Excel.Sheet.8">
                  <p:embed/>
                </p:oleObj>
              </mc:Choice>
              <mc:Fallback>
                <p:oleObj name="Лист" r:id="rId3" imgW="5772201" imgH="3057480" progId="Excel.Shee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 b="-63"/>
                      <a:stretch>
                        <a:fillRect/>
                      </a:stretch>
                    </p:blipFill>
                    <p:spPr bwMode="auto">
                      <a:xfrm>
                        <a:off x="755650" y="1700213"/>
                        <a:ext cx="7334250" cy="3817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479634" y="3377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55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7920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Проблемные вопросы по научно-исследовательской деятельности в филиале</a:t>
            </a:r>
            <a:endParaRPr lang="en-US" alt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475252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Дисбалансы в публикационной активности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Scopus/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Цитировани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/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самоцитирование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показателя мониторинга эффективности деятельности вузов: 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«Объем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НИОКР» в расчете на одного НПР»</a:t>
            </a: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активность преподавателей на получение грантов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и зарубежных)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взаимоотношений с зарубежными вузами на предмет написания совместных монографий, учебных пособий,  научных статей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магистрантов в научно-исследовательской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активность студентов в научно-исследовательских олимпиадах, конкурсах, проектах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688" y="620688"/>
            <a:ext cx="7488832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Общеуниверситетская комплексная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НИР: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488832" cy="576064"/>
          </a:xfrm>
          <a:solidFill>
            <a:schemeClr val="accent4"/>
          </a:solidFill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«Устойчивое развитие России  в условиях глобальных изменений» на период 2014- 2018 гг.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55576" y="1592796"/>
            <a:ext cx="7488832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Общефилиальская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НИР:  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социально-экономических процессов и явлений устойчивого развития территорий России в условиях глобальных изменений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92896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НАПРАВЛЕНИЯ ИССЛЕДОВАНИЙ КАФЕДР:</a:t>
            </a:r>
          </a:p>
          <a:p>
            <a:pPr marL="342900" indent="-342900">
              <a:buAutoNum type="arabicPeriod"/>
            </a:pPr>
            <a:r>
              <a:rPr lang="ru-RU" sz="1500" b="1" u="sng" dirty="0" smtClean="0">
                <a:latin typeface="Arial Narrow" panose="020B0606020202030204" pitchFamily="34" charset="0"/>
              </a:rPr>
              <a:t>Кафедра «Экономика, менеджмент и маркетинг»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Устойчивое развитие сельских территорий. Рук. д.э.н., профессор Меренкова И.Н.;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Инновационные подходы и технологии в образовательном процессе. Рук. </a:t>
            </a:r>
            <a:r>
              <a:rPr lang="ru-RU" sz="1500" dirty="0" err="1">
                <a:latin typeface="Arial Narrow" panose="020B0606020202030204" pitchFamily="34" charset="0"/>
              </a:rPr>
              <a:t>д.г.н</a:t>
            </a:r>
            <a:r>
              <a:rPr lang="ru-RU" sz="1500" dirty="0">
                <a:latin typeface="Arial Narrow" panose="020B0606020202030204" pitchFamily="34" charset="0"/>
              </a:rPr>
              <a:t>., </a:t>
            </a:r>
            <a:r>
              <a:rPr lang="ru-RU" sz="1500" dirty="0" smtClean="0">
                <a:latin typeface="Arial Narrow" panose="020B0606020202030204" pitchFamily="34" charset="0"/>
              </a:rPr>
              <a:t>доц. </a:t>
            </a:r>
            <a:r>
              <a:rPr lang="ru-RU" sz="1500" dirty="0">
                <a:latin typeface="Arial Narrow" panose="020B0606020202030204" pitchFamily="34" charset="0"/>
              </a:rPr>
              <a:t>Стрельникова Т.Д.</a:t>
            </a:r>
          </a:p>
          <a:p>
            <a:r>
              <a:rPr lang="ru-RU" sz="1500" b="1" u="sng" dirty="0" smtClean="0">
                <a:latin typeface="Arial Narrow" panose="020B0606020202030204" pitchFamily="34" charset="0"/>
              </a:rPr>
              <a:t>2. Кафедра «Финансы и кредит»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Тенденции в управлении устойчивым развитием финансово-кредитного сектора экономики региона в современных условиях. Рук. к.э.н., </a:t>
            </a:r>
            <a:r>
              <a:rPr lang="ru-RU" sz="1500" dirty="0" err="1">
                <a:latin typeface="Arial Narrow" panose="020B0606020202030204" pitchFamily="34" charset="0"/>
              </a:rPr>
              <a:t>зав.кафедрой</a:t>
            </a:r>
            <a:r>
              <a:rPr lang="ru-RU" sz="1500" dirty="0">
                <a:latin typeface="Arial Narrow" panose="020B0606020202030204" pitchFamily="34" charset="0"/>
              </a:rPr>
              <a:t> Кукина Е.Е.</a:t>
            </a:r>
          </a:p>
          <a:p>
            <a:r>
              <a:rPr lang="ru-RU" sz="1500" b="1" u="sng" dirty="0" smtClean="0">
                <a:latin typeface="Arial Narrow" panose="020B0606020202030204" pitchFamily="34" charset="0"/>
              </a:rPr>
              <a:t>3. Кафедра «Бухгалтерский учет, аудит, статистика»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Развитие учетно-аналитической системы предприятия в современных экономических условиях. Рук. к.э.н., зав. кафедрой Морозова Н.С.</a:t>
            </a:r>
          </a:p>
          <a:p>
            <a:r>
              <a:rPr lang="ru-RU" sz="1500" b="1" u="sng" dirty="0" smtClean="0">
                <a:latin typeface="Arial Narrow" panose="020B0606020202030204" pitchFamily="34" charset="0"/>
              </a:rPr>
              <a:t>4. Кафедра «Математика и информатика»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Математическое моделирование поведения региональных социально-экономических систем на основе информационных </a:t>
            </a:r>
            <a:r>
              <a:rPr lang="ru-RU" sz="1500" dirty="0" smtClean="0">
                <a:latin typeface="Arial Narrow" panose="020B0606020202030204" pitchFamily="34" charset="0"/>
              </a:rPr>
              <a:t>технологий. Рук. </a:t>
            </a:r>
            <a:r>
              <a:rPr lang="ru-RU" sz="1500" dirty="0" err="1" smtClean="0">
                <a:latin typeface="Arial Narrow" panose="020B0606020202030204" pitchFamily="34" charset="0"/>
              </a:rPr>
              <a:t>кт.н</a:t>
            </a:r>
            <a:r>
              <a:rPr lang="ru-RU" sz="1500" dirty="0" smtClean="0">
                <a:latin typeface="Arial Narrow" panose="020B0606020202030204" pitchFamily="34" charset="0"/>
              </a:rPr>
              <a:t>., доцент, зав. кафедрой Уродовских В.Н.</a:t>
            </a:r>
            <a:endParaRPr lang="ru-RU" sz="1500" b="1" u="sng" dirty="0" smtClean="0">
              <a:latin typeface="Arial Narrow" panose="020B0606020202030204" pitchFamily="34" charset="0"/>
            </a:endParaRPr>
          </a:p>
          <a:p>
            <a:r>
              <a:rPr lang="ru-RU" sz="1500" b="1" u="sng" dirty="0" smtClean="0">
                <a:latin typeface="Arial Narrow" panose="020B0606020202030204" pitchFamily="34" charset="0"/>
              </a:rPr>
              <a:t>5. Кафедра «Философия, история и право»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Методика и особенности преподавания гуманитарных и социальных дисциплин</a:t>
            </a:r>
            <a:r>
              <a:rPr lang="ru-RU" sz="1500" dirty="0" smtClean="0">
                <a:latin typeface="Arial Narrow" panose="020B0606020202030204" pitchFamily="34" charset="0"/>
              </a:rPr>
              <a:t>. </a:t>
            </a:r>
            <a:r>
              <a:rPr lang="ru-RU" sz="1500" dirty="0" err="1" smtClean="0">
                <a:latin typeface="Arial Narrow" panose="020B0606020202030204" pitchFamily="34" charset="0"/>
              </a:rPr>
              <a:t>Рук.к.п.н</a:t>
            </a:r>
            <a:r>
              <a:rPr lang="ru-RU" sz="1500" dirty="0" smtClean="0">
                <a:latin typeface="Arial Narrow" panose="020B0606020202030204" pitchFamily="34" charset="0"/>
              </a:rPr>
              <a:t>., доцент, зав. кафедрой Кидинов А.В.</a:t>
            </a:r>
            <a:endParaRPr lang="ru-RU" sz="1500" u="sng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5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926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объем выполнения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работ,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967021"/>
              </p:ext>
            </p:extLst>
          </p:nvPr>
        </p:nvGraphicFramePr>
        <p:xfrm>
          <a:off x="1259632" y="1988840"/>
          <a:ext cx="6777037" cy="350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23042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государственного задания НИР на 2017 год: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«МОДЕЛИ И МЕТОДЫ МАКРОЭКОНОМИЧЕСКОГО И ПРОСТРАНСТВЕННОГО РЕГУЛИРОВАНИЯ УСТОЙЧИВОГО РАЗВИТИЯ РОССИИ НА БАЗЕ ГЕОИНФОРМАЦИОННОЙ СИСТЕМЫ»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212976"/>
            <a:ext cx="6777317" cy="2304256"/>
          </a:xfrm>
        </p:spPr>
        <p:txBody>
          <a:bodyPr/>
          <a:lstStyle/>
          <a:p>
            <a:pPr marL="6858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временного творческого коллектива от Липецкого филиала: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Нестерова Н.Н.,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к.г.н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Смыслова О.Ю., д.э.н., доцент</a:t>
            </a:r>
          </a:p>
        </p:txBody>
      </p:sp>
    </p:spTree>
    <p:extLst>
      <p:ext uri="{BB962C8B-B14F-4D97-AF65-F5344CB8AC3E}">
        <p14:creationId xmlns:p14="http://schemas.microsoft.com/office/powerpoint/2010/main" val="7373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Сравнение вузов по количеству публикаций в РИНЦ за 5 лет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7564" t="23647" r="30930" b="34978"/>
          <a:stretch/>
        </p:blipFill>
        <p:spPr bwMode="auto">
          <a:xfrm>
            <a:off x="971600" y="1772816"/>
            <a:ext cx="7344816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25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Сравнение вузов Липецкой области по количеству публикаций в РИНЦ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6777317" cy="516670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место: Липецкий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Финуниверситета  -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1637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14613" t="37011" r="46353" b="19216"/>
          <a:stretch/>
        </p:blipFill>
        <p:spPr bwMode="auto">
          <a:xfrm>
            <a:off x="1259632" y="2132856"/>
            <a:ext cx="6400800" cy="4037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43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Сравнение филиалов Финуниверситета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по показателю индекса </a:t>
            </a:r>
            <a:r>
              <a:rPr lang="ru-RU" sz="2400" b="1" dirty="0" err="1" smtClean="0">
                <a:solidFill>
                  <a:srgbClr val="0070C0"/>
                </a:solidFill>
              </a:rPr>
              <a:t>Хирша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6686"/>
              </p:ext>
            </p:extLst>
          </p:nvPr>
        </p:nvGraphicFramePr>
        <p:xfrm>
          <a:off x="755576" y="1556793"/>
          <a:ext cx="7336333" cy="428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664296"/>
                <a:gridCol w="1800200"/>
                <a:gridCol w="2367781"/>
              </a:tblGrid>
              <a:tr h="863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филиала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</a:t>
                      </a:r>
                      <a:r>
                        <a:rPr lang="ru-RU" sz="14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Хирша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всем публикациям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</a:t>
                      </a:r>
                      <a:r>
                        <a:rPr lang="ru-RU" sz="14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Хирша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14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публикациям в РИНЦ</a:t>
                      </a:r>
                      <a:endParaRPr lang="ru-RU" sz="14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6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Омский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Смоленский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2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Владикавказский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0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Липецкий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2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Санкт-Петербургский 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2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Калужский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2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Пензенский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1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Уфимский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2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Краснодарский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2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Курский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4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Публикационная активность кафедр по состоянию на </a:t>
            </a:r>
            <a:r>
              <a:rPr lang="ru-RU" sz="2400" b="1" dirty="0" smtClean="0">
                <a:solidFill>
                  <a:srgbClr val="C00000"/>
                </a:solidFill>
              </a:rPr>
              <a:t>01.04.2018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09646"/>
              </p:ext>
            </p:extLst>
          </p:nvPr>
        </p:nvGraphicFramePr>
        <p:xfrm>
          <a:off x="611560" y="1700808"/>
          <a:ext cx="7920880" cy="3435096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066272"/>
                <a:gridCol w="837786"/>
                <a:gridCol w="761623"/>
                <a:gridCol w="837786"/>
                <a:gridCol w="1024479"/>
                <a:gridCol w="950484"/>
                <a:gridCol w="897387"/>
                <a:gridCol w="935764"/>
                <a:gridCol w="609299"/>
              </a:tblGrid>
              <a:tr h="719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Структурное подразделение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52" marR="38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человек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52" marR="38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публикаций всего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52" marR="38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публикаций в РИНЦ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52" marR="38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публикаций, входящих в ядро РИНЦ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52" marR="38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Хирша по всем публикациям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52" marR="38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Хирша по публикациям в РИНЦ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52" marR="38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Статьей входящих в Web of Science или Scopus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52" marR="38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52" marR="38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«БУАС»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52" marR="38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52" marR="38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«ИМИОН»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52" marR="38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52" marR="38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«ФиК»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52" marR="38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52" marR="38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«ЭМиМ»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52" marR="38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552" marR="38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преподавателей филиала по индексу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Хирша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406419"/>
              </p:ext>
            </p:extLst>
          </p:nvPr>
        </p:nvGraphicFramePr>
        <p:xfrm>
          <a:off x="683568" y="1196752"/>
          <a:ext cx="7776864" cy="4450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4056"/>
                <a:gridCol w="6120680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Индекс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Меренкова И.Н. (совместитель)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25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2</a:t>
                      </a:r>
                      <a:r>
                        <a:rPr lang="ru-RU" b="1" dirty="0" smtClean="0"/>
                        <a:t>.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Нестерова Н.Н.,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Рубцова Л.Н.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15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3.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Смыслова О.Ю.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14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Меркулова Е.Ю., Чернявская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Ю.А.</a:t>
                      </a:r>
                      <a:endPara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13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Макаров 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И.Н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12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Графов А.В., Кидинов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А.В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11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Морозова Н.С., Целыковская А.А.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Корякина Т.В., Левчегов О.Н.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9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Егоров В.А., Некрасова Е.А., Уродовских В.Н.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8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Ракитина И.С., Стрельникова Т.Д., 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7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Исмайлова Т.Ю., Кукина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Е.Е., Осипова И.В., </a:t>
                      </a:r>
                      <a:r>
                        <a:rPr lang="ru-RU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Шамрина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И.В.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6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3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997</TotalTime>
  <Words>714</Words>
  <Application>Microsoft Office PowerPoint</Application>
  <PresentationFormat>Экран (4:3)</PresentationFormat>
  <Paragraphs>189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Остин</vt:lpstr>
      <vt:lpstr>Microsoft Excel 97-2003 Worksheet</vt:lpstr>
      <vt:lpstr>О результатах организации научно-исследовательской деятельности  Липецкого филиала в 2017г.</vt:lpstr>
      <vt:lpstr>Общеуниверситетская комплексная тема НИР:</vt:lpstr>
      <vt:lpstr>Динамика и объем выполнения  научно-исследовательский работ, тыс.руб.</vt:lpstr>
      <vt:lpstr>Тема государственного задания НИР на 2017 год:   «МОДЕЛИ И МЕТОДЫ МАКРОЭКОНОМИЧЕСКОГО И ПРОСТРАНСТВЕННОГО РЕГУЛИРОВАНИЯ УСТОЙЧИВОГО РАЗВИТИЯ РОССИИ НА БАЗЕ ГЕОИНФОРМАЦИОННОЙ СИСТЕМЫ»</vt:lpstr>
      <vt:lpstr>Сравнение вузов по количеству публикаций в РИНЦ за 5 лет</vt:lpstr>
      <vt:lpstr>Сравнение вузов Липецкой области по количеству публикаций в РИНЦ</vt:lpstr>
      <vt:lpstr>Сравнение филиалов Финуниверситета  по показателю индекса Хирша</vt:lpstr>
      <vt:lpstr>Публикационная активность кафедр по состоянию на 01.04.2018</vt:lpstr>
      <vt:lpstr>Рейтинг преподавателей филиала по индексу Хирша</vt:lpstr>
      <vt:lpstr>Рейтинг преподавателей филиала по индексу Хирша (продолжение)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проведения научных мероприятий  в Липецком филиале Финуниверситета</vt:lpstr>
      <vt:lpstr>Проблемные вопросы по научно-исследовательской деятельности в филиале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Савенкова Ольга Юрьевна</dc:creator>
  <cp:lastModifiedBy>Савенкова Ольга Юрьевна</cp:lastModifiedBy>
  <cp:revision>39</cp:revision>
  <dcterms:created xsi:type="dcterms:W3CDTF">2015-12-15T06:25:39Z</dcterms:created>
  <dcterms:modified xsi:type="dcterms:W3CDTF">2018-03-29T14:15:42Z</dcterms:modified>
</cp:coreProperties>
</file>