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14494511113956E-2"/>
          <c:y val="5.5281056810047503E-2"/>
          <c:w val="0.89163434706490707"/>
          <c:h val="0.8171213639617361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303</c:v>
                </c:pt>
                <c:pt idx="1">
                  <c:v>193</c:v>
                </c:pt>
                <c:pt idx="2">
                  <c:v>89</c:v>
                </c:pt>
                <c:pt idx="3">
                  <c:v>109</c:v>
                </c:pt>
                <c:pt idx="4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463168"/>
        <c:axId val="115885952"/>
      </c:lineChart>
      <c:catAx>
        <c:axId val="1034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885952"/>
        <c:crosses val="autoZero"/>
        <c:auto val="1"/>
        <c:lblAlgn val="ctr"/>
        <c:lblOffset val="100"/>
        <c:noMultiLvlLbl val="0"/>
      </c:catAx>
      <c:valAx>
        <c:axId val="115885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463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pPr>
              <a:solidFill>
                <a:schemeClr val="accent3">
                  <a:lumMod val="50000"/>
                </a:schemeClr>
              </a:solidFill>
              <a:ln w="15875" cap="rnd">
                <a:bevel/>
              </a:ln>
            </c:spPr>
          </c:marker>
          <c:dLbls>
            <c:dLbl>
              <c:idx val="0"/>
              <c:layout>
                <c:manualLayout>
                  <c:x val="-3.0490106453952604E-2"/>
                  <c:y val="-6.270908170697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796211650955236E-2"/>
                  <c:y val="-7.054771692034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90106453952604E-2"/>
                  <c:y val="-6.2709081706970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429054483926272E-2"/>
                  <c:y val="-0.1019022577738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102316847957868E-2"/>
                  <c:y val="-6.2709081706970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14</c:v>
                </c:pt>
                <c:pt idx="3">
                  <c:v>20</c:v>
                </c:pt>
                <c:pt idx="4">
                  <c:v>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873280"/>
        <c:axId val="73900032"/>
      </c:lineChart>
      <c:catAx>
        <c:axId val="7387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3900032"/>
        <c:crosses val="autoZero"/>
        <c:auto val="1"/>
        <c:lblAlgn val="ctr"/>
        <c:lblOffset val="100"/>
        <c:noMultiLvlLbl val="0"/>
      </c:catAx>
      <c:valAx>
        <c:axId val="73900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873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международные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pPr>
              <a:solidFill>
                <a:schemeClr val="accent3">
                  <a:lumMod val="50000"/>
                </a:schemeClr>
              </a:solidFill>
              <a:ln w="15875" cap="rnd">
                <a:bevel/>
              </a:ln>
            </c:spPr>
          </c:marker>
          <c:dLbls>
            <c:dLbl>
              <c:idx val="0"/>
              <c:layout>
                <c:manualLayout>
                  <c:x val="-3.0490106453952604E-2"/>
                  <c:y val="-6.270908170697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796211650955236E-2"/>
                  <c:y val="-7.054771692034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90106453952604E-2"/>
                  <c:y val="-6.2709081706970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429054483926272E-2"/>
                  <c:y val="-0.1019022577738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102316847957868E-2"/>
                  <c:y val="-6.2709081706970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4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945472"/>
        <c:axId val="115947008"/>
      </c:lineChart>
      <c:catAx>
        <c:axId val="11594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5947008"/>
        <c:crosses val="autoZero"/>
        <c:auto val="1"/>
        <c:lblAlgn val="ctr"/>
        <c:lblOffset val="100"/>
        <c:noMultiLvlLbl val="0"/>
      </c:catAx>
      <c:valAx>
        <c:axId val="115947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945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международные </c:v>
                </c:pt>
              </c:strCache>
            </c:strRef>
          </c:tx>
          <c:dLbls>
            <c:dLbl>
              <c:idx val="0"/>
              <c:layout>
                <c:manualLayout>
                  <c:x val="-1.3833633402451591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021245928370886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208858454290258E-2"/>
                  <c:y val="-7.2398190045248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межвузовские</c:v>
                </c:pt>
              </c:strCache>
            </c:strRef>
          </c:tx>
          <c:dLbls>
            <c:dLbl>
              <c:idx val="3"/>
              <c:layout>
                <c:manualLayout>
                  <c:x val="-3.4584083506128876E-2"/>
                  <c:y val="-7.2398190045248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университетские 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518336"/>
        <c:axId val="117519872"/>
      </c:lineChart>
      <c:catAx>
        <c:axId val="11751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519872"/>
        <c:crosses val="autoZero"/>
        <c:auto val="1"/>
        <c:lblAlgn val="ctr"/>
        <c:lblOffset val="100"/>
        <c:noMultiLvlLbl val="0"/>
      </c:catAx>
      <c:valAx>
        <c:axId val="11751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518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812826310699315E-2"/>
          <c:y val="5.6914098407382333E-2"/>
          <c:w val="0.63240713799144632"/>
          <c:h val="0.7997437560123988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Статьи ВАК</c:v>
                </c:pt>
              </c:strCache>
            </c:strRef>
          </c:tx>
          <c:dLbls>
            <c:dLbl>
              <c:idx val="0"/>
              <c:layout>
                <c:manualLayout>
                  <c:x val="-1.3833633402451591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417716908580516E-2"/>
                  <c:y val="-6.1538461538461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208858454290258E-2"/>
                  <c:y val="-7.2398190045248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93806262959664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938062629596706E-2"/>
                  <c:y val="-3.981900452488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15</c:v>
                </c:pt>
                <c:pt idx="2">
                  <c:v>41</c:v>
                </c:pt>
                <c:pt idx="3">
                  <c:v>30</c:v>
                </c:pt>
                <c:pt idx="4">
                  <c:v>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научные публикации в периодических журналах</c:v>
                </c:pt>
              </c:strCache>
            </c:strRef>
          </c:tx>
          <c:dLbls>
            <c:dLbl>
              <c:idx val="3"/>
              <c:layout>
                <c:manualLayout>
                  <c:x val="-1.9021245928370855E-2"/>
                  <c:y val="-4.7058823529411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тезисы и доклады конференций</c:v>
                </c:pt>
              </c:strCache>
            </c:strRef>
          </c:tx>
          <c:dLbls>
            <c:dLbl>
              <c:idx val="0"/>
              <c:layout>
                <c:manualLayout>
                  <c:x val="-6.9168167012257878E-2"/>
                  <c:y val="-7.601809954751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667266804903182E-2"/>
                  <c:y val="-6.8778280542986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29</c:v>
                </c:pt>
                <c:pt idx="1">
                  <c:v>137</c:v>
                </c:pt>
                <c:pt idx="2">
                  <c:v>126</c:v>
                </c:pt>
                <c:pt idx="3">
                  <c:v>118</c:v>
                </c:pt>
                <c:pt idx="4">
                  <c:v>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696512"/>
        <c:axId val="72996736"/>
      </c:lineChart>
      <c:catAx>
        <c:axId val="6769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996736"/>
        <c:crosses val="autoZero"/>
        <c:auto val="1"/>
        <c:lblAlgn val="ctr"/>
        <c:lblOffset val="100"/>
        <c:noMultiLvlLbl val="0"/>
      </c:catAx>
      <c:valAx>
        <c:axId val="7299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69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69340324946052"/>
          <c:y val="5.6417287205615119E-2"/>
          <c:w val="0.26493137169870073"/>
          <c:h val="0.88354523105426297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fp=0&amp;img_url=http%3A%2F%2Fwww.nanonewsnet.ru%2Ffiles%2Fthumbs%2F2011%2F1229330181_science_icons_vector_0.jpg&amp;uinfo=ww-1903-wh-963-fw-0-fh-598-pd-1&amp;text=%D1%8D%D0%BA%D0%BE%D0%BD%D0%BE%D0%BC%D0%B8%D1%87%D0%B5%D1%81%D0%BA%D0%B0%D1%8F%20%D0%BD%D0%B0%D1%83%D0%BA%D0%B0%20%D0%B2%20%D0%BA%D0%B0%D1%80%D1%82%D0%B8%D0%BD%D0%BA%D0%B0%D1%85&amp;noreask=1&amp;pos=23&amp;lr=9&amp;rpt=simag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9411" y="2996952"/>
            <a:ext cx="6228813" cy="1917740"/>
          </a:xfrm>
          <a:solidFill>
            <a:srgbClr val="66FF99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Отчет о научно-исследовательской работе филиала за 2013г.и</a:t>
            </a:r>
            <a:br>
              <a:rPr lang="ru-RU" sz="3200" b="1" dirty="0" smtClean="0">
                <a:solidFill>
                  <a:schemeClr val="tx1"/>
                </a:solidFill>
                <a:cs typeface="Aharoni" panose="02010803020104030203" pitchFamily="2" charset="-79"/>
              </a:rPr>
            </a:br>
            <a:r>
              <a:rPr lang="ru-RU" sz="32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План на 2014г.</a:t>
            </a:r>
            <a:endParaRPr lang="ru-RU" sz="3200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7" y="498920"/>
            <a:ext cx="2736304" cy="97259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Липецкий филиал Финансового университета при Правительстве РФ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347856" cy="13051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825310" y="5013176"/>
            <a:ext cx="3309803" cy="972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/>
                </a:solidFill>
              </a:rPr>
              <a:t>Савенкова О.Ю.,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заместитель директора по научной работе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im5-tub-ru.yandex.net/i?id=138941565-2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79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620" y="793224"/>
            <a:ext cx="7024744" cy="5418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Общеуниверситетская комплексная тема: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36912"/>
            <a:ext cx="7205083" cy="223224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Подтема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филиала: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Исследование социально-экономических процессов и явлений устойчивого развития территорий России в условиях глобальных изменений</a:t>
            </a:r>
          </a:p>
          <a:p>
            <a:endParaRPr lang="ru-RU" sz="1800" b="1" u="sng" dirty="0">
              <a:solidFill>
                <a:schemeClr val="tx1"/>
              </a:solidFill>
            </a:endParaRPr>
          </a:p>
          <a:p>
            <a:pPr marL="6858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5 КАФЕДР ФИЛИАЛА 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1412776"/>
            <a:ext cx="7200800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«Устойчивое развитие России в условиях глобальных изменений» на </a:t>
            </a:r>
            <a:r>
              <a:rPr lang="ru-RU" sz="1800" b="1" dirty="0">
                <a:solidFill>
                  <a:schemeClr val="tx1"/>
                </a:solidFill>
              </a:rPr>
              <a:t>период </a:t>
            </a:r>
            <a:r>
              <a:rPr lang="ru-RU" sz="1800" b="1" dirty="0" smtClean="0">
                <a:solidFill>
                  <a:schemeClr val="tx1"/>
                </a:solidFill>
              </a:rPr>
              <a:t>2014-2016г</a:t>
            </a:r>
            <a:r>
              <a:rPr lang="ru-RU" sz="1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82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469856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Научные публикации студентов и аспирантов 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965572"/>
              </p:ext>
            </p:extLst>
          </p:nvPr>
        </p:nvGraphicFramePr>
        <p:xfrm>
          <a:off x="827584" y="1484784"/>
          <a:ext cx="7416824" cy="4605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961"/>
                <a:gridCol w="4256931"/>
                <a:gridCol w="1041532"/>
                <a:gridCol w="752296"/>
                <a:gridCol w="936104"/>
              </a:tblGrid>
              <a:tr h="884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Структурное подразделение, департамент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Всего 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(кол-во/объем, п.л)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 т.ч. в соавторстве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(кол-во/объем, п.л)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 т.ч. в журналах из перечня ВАК (кол-во/объем, п.л)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 anchor="ctr"/>
                </a:tc>
              </a:tr>
              <a:tr h="168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505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Кафедра Бухгалтерский учет, аудит, статистика,  Липецкий филиал, Департамент Учета и аудита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5/2,5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3/0,5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398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Кафедра «Философии, истории и права», Липецкий филиал, Кафедра «Философия»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2/0,8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1/0,4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531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Кафедра «Математики и информатики», Липецкий филиал, Департамент математики и информатики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4/2,0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2/1,0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1/0,5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884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Кафедра «Финансы и кредит», Липецкий филиал, Департамент корпоративных финансов, Департамент Банки, монетарная политика и финансовые рынки, Департамент общественных финансов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5/2,5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3/1,5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631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Кафедра « Экономики, менеджмента и маркетинга», Липецкий филиал, Департамент менеджмента, Департамент экономической теории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5/2,5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</a:rPr>
                        <a:t>3/1,5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1/0,5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265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Липецкий филиал </a:t>
                      </a:r>
                      <a:r>
                        <a:rPr lang="ru-RU" sz="1000" b="1" dirty="0" err="1">
                          <a:solidFill>
                            <a:schemeClr val="tx1"/>
                          </a:solidFill>
                          <a:effectLst/>
                        </a:rPr>
                        <a:t>Финуниверситета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21/10,3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12/4,9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2/1,0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132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  <a:tr h="132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487" marR="504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09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9019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Статьи в периодических научных </a:t>
            </a:r>
            <a:r>
              <a:rPr lang="ru-RU" sz="2400" b="1" dirty="0" smtClean="0">
                <a:solidFill>
                  <a:srgbClr val="7030A0"/>
                </a:solidFill>
              </a:rPr>
              <a:t>изданиях ПРЕПОДАВАТЕЛЕЙ ФИЛИАЛА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74994"/>
              </p:ext>
            </p:extLst>
          </p:nvPr>
        </p:nvGraphicFramePr>
        <p:xfrm>
          <a:off x="827584" y="1844824"/>
          <a:ext cx="7560840" cy="4039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2844822"/>
                <a:gridCol w="833203"/>
                <a:gridCol w="1032810"/>
                <a:gridCol w="1265829"/>
                <a:gridCol w="1152128"/>
              </a:tblGrid>
              <a:tr h="37852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Структурное подразделение,  департамент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Объем (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п.л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Публикации в изданиях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в российских журналах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в зарубежных журналах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tx1"/>
                          </a:solidFill>
                          <a:effectLst/>
                        </a:rPr>
                        <a:t>входящих в перечень ВАК (кол-во/п.л.)</a:t>
                      </a:r>
                      <a:endParaRPr lang="ru-RU" sz="8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индексируемых системами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</a:rPr>
                        <a:t>Web of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  <a:effectLst/>
                        </a:rPr>
                        <a:t>Sience</a:t>
                      </a: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</a:rPr>
                        <a:t>Scopus</a:t>
                      </a: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 (кол-во/</a:t>
                      </a:r>
                      <a:r>
                        <a:rPr lang="ru-RU" sz="800" b="1" dirty="0" err="1">
                          <a:solidFill>
                            <a:schemeClr val="tx1"/>
                          </a:solidFill>
                          <a:effectLst/>
                        </a:rPr>
                        <a:t>п.л</a:t>
                      </a: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 anchor="ctr"/>
                </a:tc>
              </a:tr>
              <a:tr h="162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327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Кафедра Бухгалтерский учет, аудит, статистика,  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8 / 4,0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327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Кафедра «Философии, истории и права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</a:rPr>
                        <a:t>»,,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6/3,0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509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Кафедра «Математики и информатики», Липецкий филиал, </a:t>
                      </a: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6/3,0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1/0,5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Кафедра «Финансы и кредит», 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10/5,0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491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Кафедра « Экономики, менеджмента и маркетинга», </a:t>
                      </a: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61315" algn="l"/>
                          <a:tab pos="448310" algn="ctr"/>
                        </a:tabLs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	10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tx1"/>
                          </a:solidFill>
                          <a:effectLst/>
                        </a:rPr>
                        <a:t>7,0</a:t>
                      </a:r>
                      <a:endParaRPr lang="ru-RU" sz="105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15/9,0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  <a:tr h="16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Всего за структурное подразделение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45/24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1/0,5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871" marR="228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41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620" y="793224"/>
            <a:ext cx="7024744" cy="5418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Общеуниверситетская комплексная тема: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1333" y="2121376"/>
            <a:ext cx="7205083" cy="425995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Подтемы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филиала: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Современные проблемы эффективного использования социально-экономического потенциала регионов. </a:t>
            </a:r>
          </a:p>
          <a:p>
            <a:pPr marL="68580" indent="0">
              <a:buNone/>
            </a:pP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     </a:t>
            </a:r>
            <a:r>
              <a:rPr lang="ru-RU" sz="1600" b="1" i="1" dirty="0" err="1" smtClean="0">
                <a:solidFill>
                  <a:srgbClr val="7030A0"/>
                </a:solidFill>
              </a:rPr>
              <a:t>Научн.рук</a:t>
            </a:r>
            <a:r>
              <a:rPr lang="ru-RU" sz="1600" b="1" i="1" dirty="0" smtClean="0">
                <a:solidFill>
                  <a:srgbClr val="7030A0"/>
                </a:solidFill>
              </a:rPr>
              <a:t>. Нестерова Н.Н., </a:t>
            </a:r>
            <a:r>
              <a:rPr lang="ru-RU" sz="1600" b="1" i="1" dirty="0" err="1" smtClean="0">
                <a:solidFill>
                  <a:srgbClr val="7030A0"/>
                </a:solidFill>
              </a:rPr>
              <a:t>к.г.н</a:t>
            </a:r>
            <a:r>
              <a:rPr lang="ru-RU" sz="1600" b="1" i="1" dirty="0" smtClean="0">
                <a:solidFill>
                  <a:srgbClr val="7030A0"/>
                </a:solidFill>
              </a:rPr>
              <a:t>., доцент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</a:p>
          <a:p>
            <a:pPr marL="68580" indent="0" algn="ctr">
              <a:buNone/>
            </a:pPr>
            <a:r>
              <a:rPr lang="ru-RU" sz="1600" b="1" u="sng" dirty="0" smtClean="0">
                <a:solidFill>
                  <a:schemeClr val="tx1"/>
                </a:solidFill>
              </a:rPr>
              <a:t>Исполнители: Нестерова Н.Н., Савенкова О.Ю., Зайцев А.Н., Левчегов О.Н.</a:t>
            </a:r>
          </a:p>
          <a:p>
            <a:pPr marL="68580" indent="0">
              <a:buNone/>
            </a:pPr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Особенности развития социально-экономических систем в рамках инновационных трансформаций. </a:t>
            </a:r>
          </a:p>
          <a:p>
            <a:pPr marL="68580" indent="0">
              <a:buNone/>
            </a:pP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   </a:t>
            </a:r>
            <a:r>
              <a:rPr lang="ru-RU" sz="1600" b="1" dirty="0" err="1" smtClean="0">
                <a:solidFill>
                  <a:srgbClr val="7030A0"/>
                </a:solidFill>
              </a:rPr>
              <a:t>Научн.рук</a:t>
            </a:r>
            <a:r>
              <a:rPr lang="ru-RU" sz="1600" b="1" dirty="0" smtClean="0">
                <a:solidFill>
                  <a:srgbClr val="7030A0"/>
                </a:solidFill>
              </a:rPr>
              <a:t>. Уродовских В.Н., к.т.н., доцент.</a:t>
            </a:r>
          </a:p>
          <a:p>
            <a:pPr marL="68580" indent="0" algn="ctr">
              <a:buNone/>
            </a:pPr>
            <a:r>
              <a:rPr lang="ru-RU" sz="1600" b="1" u="sng" dirty="0">
                <a:solidFill>
                  <a:schemeClr val="tx1"/>
                </a:solidFill>
              </a:rPr>
              <a:t>Исполнители: </a:t>
            </a:r>
            <a:r>
              <a:rPr lang="ru-RU" sz="1600" b="1" u="sng" dirty="0" smtClean="0">
                <a:solidFill>
                  <a:schemeClr val="tx1"/>
                </a:solidFill>
              </a:rPr>
              <a:t>Уродовских В.Н., Корякина Т.В., Некрасова Е.А., Широкова О.В., </a:t>
            </a:r>
            <a:r>
              <a:rPr lang="ru-RU" sz="1600" b="1" u="sng" dirty="0" err="1" smtClean="0">
                <a:solidFill>
                  <a:schemeClr val="tx1"/>
                </a:solidFill>
              </a:rPr>
              <a:t>Кадильникова</a:t>
            </a:r>
            <a:r>
              <a:rPr lang="ru-RU" sz="1600" b="1" u="sng" dirty="0" smtClean="0">
                <a:solidFill>
                  <a:schemeClr val="tx1"/>
                </a:solidFill>
              </a:rPr>
              <a:t> Л.В., Меренкова И.Н.</a:t>
            </a:r>
          </a:p>
          <a:p>
            <a:pPr marL="68580" indent="0" algn="ctr">
              <a:buNone/>
            </a:pPr>
            <a:endParaRPr lang="ru-RU" sz="1500" b="1" u="sng" dirty="0" smtClean="0">
              <a:solidFill>
                <a:schemeClr val="tx1"/>
              </a:solidFill>
            </a:endParaRPr>
          </a:p>
          <a:p>
            <a:pPr marL="68580" indent="0" algn="ctr">
              <a:buNone/>
            </a:pPr>
            <a:r>
              <a:rPr lang="ru-RU" sz="1500" b="1" u="sng" dirty="0" smtClean="0">
                <a:solidFill>
                  <a:schemeClr val="tx1"/>
                </a:solidFill>
              </a:rPr>
              <a:t>Студенты: </a:t>
            </a:r>
            <a:r>
              <a:rPr lang="ru-RU" sz="1500" b="1" u="sng" dirty="0" err="1" smtClean="0">
                <a:solidFill>
                  <a:schemeClr val="tx1"/>
                </a:solidFill>
              </a:rPr>
              <a:t>Болгова</a:t>
            </a:r>
            <a:r>
              <a:rPr lang="ru-RU" sz="1500" b="1" u="sng" dirty="0" smtClean="0">
                <a:solidFill>
                  <a:schemeClr val="tx1"/>
                </a:solidFill>
              </a:rPr>
              <a:t> В.А., Казанская ВА.С., </a:t>
            </a:r>
            <a:r>
              <a:rPr lang="ru-RU" sz="1500" b="1" u="sng" dirty="0" err="1" smtClean="0">
                <a:solidFill>
                  <a:schemeClr val="tx1"/>
                </a:solidFill>
              </a:rPr>
              <a:t>Вериялова</a:t>
            </a:r>
            <a:r>
              <a:rPr lang="ru-RU" sz="1500" b="1" u="sng" dirty="0" smtClean="0">
                <a:solidFill>
                  <a:schemeClr val="tx1"/>
                </a:solidFill>
              </a:rPr>
              <a:t> Е.В., Иванова Н.</a:t>
            </a:r>
            <a:endParaRPr lang="ru-RU" sz="1500" b="1" u="sng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340768"/>
            <a:ext cx="7632848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>
                <a:solidFill>
                  <a:schemeClr val="tx1"/>
                </a:solidFill>
              </a:rPr>
              <a:t>Инновационное развитие России: социально-экономическая стратегия  финансовая политика на период 2010-2013г.</a:t>
            </a:r>
          </a:p>
        </p:txBody>
      </p:sp>
    </p:spTree>
    <p:extLst>
      <p:ext uri="{BB962C8B-B14F-4D97-AF65-F5344CB8AC3E}">
        <p14:creationId xmlns:p14="http://schemas.microsoft.com/office/powerpoint/2010/main" val="40581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92888" cy="6138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</a:rPr>
              <a:t>Хоздоговорные научные </a:t>
            </a:r>
            <a:br>
              <a:rPr lang="ru-RU" sz="2000" b="1" dirty="0">
                <a:solidFill>
                  <a:srgbClr val="7030A0"/>
                </a:solidFill>
              </a:rPr>
            </a:br>
            <a:r>
              <a:rPr lang="ru-RU" sz="2000" b="1" dirty="0">
                <a:solidFill>
                  <a:srgbClr val="7030A0"/>
                </a:solidFill>
              </a:rPr>
              <a:t>исследования филиала, </a:t>
            </a:r>
            <a:r>
              <a:rPr lang="ru-RU" sz="2000" b="1" dirty="0" err="1">
                <a:solidFill>
                  <a:srgbClr val="7030A0"/>
                </a:solidFill>
              </a:rPr>
              <a:t>тыс.руб</a:t>
            </a:r>
            <a:r>
              <a:rPr lang="ru-RU" sz="2000" b="1" dirty="0">
                <a:solidFill>
                  <a:srgbClr val="7030A0"/>
                </a:solidFill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775594"/>
              </p:ext>
            </p:extLst>
          </p:nvPr>
        </p:nvGraphicFramePr>
        <p:xfrm>
          <a:off x="971600" y="1340768"/>
          <a:ext cx="72728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4425792"/>
            <a:ext cx="7416824" cy="1785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Тема НИР 2013г.: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Стратегия экономического и социального развития г. Липецка.    </a:t>
            </a:r>
            <a:r>
              <a:rPr lang="ru-RU" b="1" dirty="0" smtClean="0"/>
              <a:t>Заказчик ООО «РИК»</a:t>
            </a:r>
          </a:p>
          <a:p>
            <a:endParaRPr lang="ru-RU" sz="1000" b="1" i="1" dirty="0" smtClean="0">
              <a:solidFill>
                <a:srgbClr val="7030A0"/>
              </a:solidFill>
            </a:endParaRPr>
          </a:p>
          <a:p>
            <a:r>
              <a:rPr lang="ru-RU" b="1" i="1" dirty="0" err="1" smtClean="0">
                <a:solidFill>
                  <a:srgbClr val="7030A0"/>
                </a:solidFill>
              </a:rPr>
              <a:t>Научн.рук</a:t>
            </a:r>
            <a:r>
              <a:rPr lang="ru-RU" b="1" i="1" dirty="0">
                <a:solidFill>
                  <a:srgbClr val="7030A0"/>
                </a:solidFill>
              </a:rPr>
              <a:t>. Нестерова Н.Н., </a:t>
            </a:r>
            <a:r>
              <a:rPr lang="ru-RU" b="1" i="1" dirty="0" err="1">
                <a:solidFill>
                  <a:srgbClr val="7030A0"/>
                </a:solidFill>
              </a:rPr>
              <a:t>к.г.н</a:t>
            </a:r>
            <a:r>
              <a:rPr lang="ru-RU" b="1" i="1" dirty="0">
                <a:solidFill>
                  <a:srgbClr val="7030A0"/>
                </a:solidFill>
              </a:rPr>
              <a:t>., </a:t>
            </a:r>
            <a:r>
              <a:rPr lang="ru-RU" b="1" i="1" dirty="0" smtClean="0">
                <a:solidFill>
                  <a:srgbClr val="7030A0"/>
                </a:solidFill>
              </a:rPr>
              <a:t>доцент</a:t>
            </a:r>
            <a:r>
              <a:rPr lang="ru-RU" b="1" dirty="0" smtClean="0"/>
              <a:t>.</a:t>
            </a:r>
          </a:p>
          <a:p>
            <a:endParaRPr lang="ru-RU" sz="1100" b="1" dirty="0" smtClean="0"/>
          </a:p>
          <a:p>
            <a:r>
              <a:rPr lang="ru-RU" sz="1600" b="1" u="sng" dirty="0" smtClean="0"/>
              <a:t>Исполнители</a:t>
            </a:r>
            <a:r>
              <a:rPr lang="ru-RU" sz="1600" b="1" u="sng" dirty="0"/>
              <a:t>: </a:t>
            </a:r>
            <a:r>
              <a:rPr lang="ru-RU" sz="1600" b="1" dirty="0"/>
              <a:t>Нестерова Н.Н., Савенкова О.Ю., </a:t>
            </a:r>
            <a:r>
              <a:rPr lang="ru-RU" sz="1600" b="1" dirty="0" smtClean="0"/>
              <a:t>Левчегов </a:t>
            </a:r>
            <a:r>
              <a:rPr lang="ru-RU" sz="1600" b="1" dirty="0"/>
              <a:t>О.Н</a:t>
            </a:r>
            <a:r>
              <a:rPr lang="ru-RU" sz="1600" b="1" dirty="0" smtClean="0"/>
              <a:t>., Кидинов А.В., Морозова Н.С.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8073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92888" cy="7578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Студенческие научные мероприятия (конференции, круглые столы, семинары)</a:t>
            </a:r>
            <a:endParaRPr lang="ru-RU" sz="24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235907"/>
              </p:ext>
            </p:extLst>
          </p:nvPr>
        </p:nvGraphicFramePr>
        <p:xfrm>
          <a:off x="971600" y="1628800"/>
          <a:ext cx="712879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70394" y="4509120"/>
            <a:ext cx="7848872" cy="757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Общее количество студентов, участвующих в 2013г. в студ. научных мероприятиях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1097 чел.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53394" y="5373216"/>
            <a:ext cx="7848872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Число преподавателей, участвующих в организации и проведении студенческих научных мероприятиях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21 чел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0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92888" cy="1296144"/>
          </a:xfrm>
        </p:spPr>
        <p:txBody>
          <a:bodyPr>
            <a:noAutofit/>
          </a:bodyPr>
          <a:lstStyle/>
          <a:p>
            <a:pPr algn="ctr"/>
            <a:r>
              <a:rPr lang="ru-RU" sz="1900" b="1" dirty="0" smtClean="0">
                <a:solidFill>
                  <a:srgbClr val="7030A0"/>
                </a:solidFill>
              </a:rPr>
              <a:t>Число студентов-победителей в научно-исследовательских конкурсах (международные и всероссийские  конкурсы, олимпиады)</a:t>
            </a:r>
            <a:endParaRPr lang="ru-RU" sz="19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96349"/>
              </p:ext>
            </p:extLst>
          </p:nvPr>
        </p:nvGraphicFramePr>
        <p:xfrm>
          <a:off x="827584" y="1772816"/>
          <a:ext cx="749751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187624" y="5256205"/>
            <a:ext cx="6912768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Общее количество студентов, участвующих в 2013г. в различных научных конкурсах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15 чел.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92888" cy="7578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Организация и проведение в филиале научных мероприятий (конференции, круглые столы, семинары)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99592" y="5229200"/>
            <a:ext cx="7632848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Общее количество штатных преподавателей, участвовавших в 2013г. в различных научных мероприятиях филиала 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23 чел.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706408"/>
              </p:ext>
            </p:extLst>
          </p:nvPr>
        </p:nvGraphicFramePr>
        <p:xfrm>
          <a:off x="1116013" y="1720850"/>
          <a:ext cx="7344419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8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800" y="548680"/>
            <a:ext cx="7992888" cy="7200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Публикационная активность преподавателей филиала</a:t>
            </a:r>
            <a:br>
              <a:rPr lang="ru-RU" sz="2000" b="1" dirty="0" smtClean="0">
                <a:solidFill>
                  <a:srgbClr val="7030A0"/>
                </a:solidFill>
              </a:rPr>
            </a:br>
            <a:r>
              <a:rPr lang="ru-RU" sz="2000" b="1" dirty="0" smtClean="0">
                <a:solidFill>
                  <a:srgbClr val="7030A0"/>
                </a:solidFill>
              </a:rPr>
              <a:t> (2013г. –только штатные преподаватели)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75586" y="4725144"/>
            <a:ext cx="7632848" cy="75788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Число штатных преподавателей, выступавших в 2013г. с докладами на  различных научных мероприятиях  </a:t>
            </a:r>
            <a:r>
              <a:rPr lang="ru-RU" sz="2500" b="1" dirty="0" smtClean="0">
                <a:solidFill>
                  <a:schemeClr val="accent3">
                    <a:lumMod val="75000"/>
                  </a:schemeClr>
                </a:solidFill>
              </a:rPr>
              <a:t>11 чел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121549"/>
              </p:ext>
            </p:extLst>
          </p:nvPr>
        </p:nvGraphicFramePr>
        <p:xfrm>
          <a:off x="933034" y="1196752"/>
          <a:ext cx="7344419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88820" y="5704148"/>
            <a:ext cx="7632848" cy="7491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Число сборников материалов конференций 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3 ед.</a:t>
            </a:r>
          </a:p>
          <a:p>
            <a:pPr algn="ctr"/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Число монографий (в </a:t>
            </a:r>
            <a:r>
              <a:rPr lang="ru-RU" sz="1800" b="1" dirty="0" err="1" smtClean="0">
                <a:solidFill>
                  <a:schemeClr val="accent3">
                    <a:lumMod val="75000"/>
                  </a:schemeClr>
                </a:solidFill>
              </a:rPr>
              <a:t>т.ч.в</a:t>
            </a: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соавторстве)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9 ед.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33280"/>
              </p:ext>
            </p:extLst>
          </p:nvPr>
        </p:nvGraphicFramePr>
        <p:xfrm>
          <a:off x="683568" y="908720"/>
          <a:ext cx="7704855" cy="53030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04722"/>
                <a:gridCol w="1423470"/>
                <a:gridCol w="2343035"/>
                <a:gridCol w="1689413"/>
                <a:gridCol w="1152128"/>
                <a:gridCol w="792087"/>
              </a:tblGrid>
              <a:tr h="764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№ 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Структурное подразделение,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ФИО исполнителя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Тема диссертации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Шифр научной специальности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(для 08.00.05 – область исследования)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Место защиты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Месяц и год защиты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 anchor="ctr"/>
                </a:tc>
              </a:tr>
              <a:tr h="860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Кафедра «Философии, истории и  права», </a:t>
                      </a:r>
                      <a:r>
                        <a:rPr lang="ru-RU" sz="1400" b="1" dirty="0" err="1" smtClean="0">
                          <a:effectLst/>
                        </a:rPr>
                        <a:t>Кокорева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А.А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Методика обучения студентов профессиональной лексике на основе корпуса параллельных текстов (английский язык, направление подготовки «Экономика»).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13.00.02 -  «Теория и методика обучения и воспитания (по областям и уровням образования)»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МГГУ им. М. Шолохова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Март 2013г.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</a:tr>
              <a:tr h="1051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Кафедра «Финансы и кредит» </a:t>
                      </a:r>
                      <a:endParaRPr lang="ru-RU" sz="10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Кукина </a:t>
                      </a:r>
                      <a:r>
                        <a:rPr lang="ru-RU" sz="1400" b="1" dirty="0">
                          <a:effectLst/>
                        </a:rPr>
                        <a:t>Е.Е.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Совершенствование методического аппарата исследования хозяйственных рисков предпринимательской деятельности при реализации инвестиционных проектов.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Выполнено в инициативном порядке.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08.00.05  - Экономика и управление народным хозяйством (региональная экономика)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ФГБОУ ВПО «Тамбовский государственный университет имени Г. Р. Державина»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Декабрь 2012г.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</a:tr>
              <a:tr h="860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Кафедра «Финансы и кредит» </a:t>
                      </a:r>
                      <a:r>
                        <a:rPr lang="ru-RU" sz="1400" b="1" dirty="0" smtClean="0">
                          <a:effectLst/>
                        </a:rPr>
                        <a:t>Ракитина </a:t>
                      </a:r>
                      <a:r>
                        <a:rPr lang="ru-RU" sz="1400" b="1" dirty="0">
                          <a:effectLst/>
                        </a:rPr>
                        <a:t>И.С.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Инструментарий реализации инновационного сценария развития региона.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08.00.05 - Экономика и управление народным хозяйством (региональная экономика)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ФГБОУ ВПО «Тамбовский государственный университет имени Г. Р. Державина»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Июль 2013г.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</a:tr>
              <a:tr h="133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Кафедра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«Экономики, менеджмента и маркетинга», </a:t>
                      </a:r>
                      <a:r>
                        <a:rPr lang="ru-RU" sz="1400" b="1" dirty="0" smtClean="0">
                          <a:effectLst/>
                        </a:rPr>
                        <a:t>Терехова </a:t>
                      </a:r>
                      <a:r>
                        <a:rPr lang="ru-RU" sz="1400" b="1" dirty="0">
                          <a:effectLst/>
                        </a:rPr>
                        <a:t>Т.Ю.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Формирование конкурентоспособности работников в условиях глобализации экономики.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Выполнено в инициативном порядке.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08.00.05 -  Экономика и управление народным хозяйством (экономика труда)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ФГБОУ ВПО «Воронежский государственный университет»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Ноябрь 2013г.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91" marR="335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8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484784"/>
            <a:ext cx="6696744" cy="3024336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НАУЧНО-ИССЛЕДОВАТЕЛЬСКОЙ ДЕЯТЕЛЬНОСТИ ФИЛИАЛА НА 2014г.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70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199</TotalTime>
  <Words>870</Words>
  <Application>Microsoft Office PowerPoint</Application>
  <PresentationFormat>Экран (4:3)</PresentationFormat>
  <Paragraphs>202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Отчет о научно-исследовательской работе филиала за 2013г.и  План на 2014г.</vt:lpstr>
      <vt:lpstr>Общеуниверситетская комплексная тема:</vt:lpstr>
      <vt:lpstr>Хоздоговорные научные  исследования филиала, тыс.руб.</vt:lpstr>
      <vt:lpstr>Студенческие научные мероприятия (конференции, круглые столы, семинары)</vt:lpstr>
      <vt:lpstr>Число студентов-победителей в научно-исследовательских конкурсах (международные и всероссийские  конкурсы, олимпиады)</vt:lpstr>
      <vt:lpstr>Организация и проведение в филиале научных мероприятий (конференции, круглые столы, семинары)</vt:lpstr>
      <vt:lpstr>Публикационная активность преподавателей филиала  (2013г. –только штатные преподаватели)</vt:lpstr>
      <vt:lpstr>Презентация PowerPoint</vt:lpstr>
      <vt:lpstr>ПЛАН  НАУЧНО-ИССЛЕДОВАТЕЛЬСКОЙ ДЕЯТЕЛЬНОСТИ ФИЛИАЛА НА 2014г.</vt:lpstr>
      <vt:lpstr>Общеуниверситетская комплексная тема:</vt:lpstr>
      <vt:lpstr>Научные публикации студентов и аспирантов </vt:lpstr>
      <vt:lpstr>Статьи в периодических научных изданиях ПРЕПОДАВАТЕЛЕЙ ФИЛИАЛА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научно-исследовательской работе филиала за 2013г.и  План на 2014г.</dc:title>
  <dc:creator>Савенкова Ольга Юрьевна</dc:creator>
  <cp:lastModifiedBy>Савенкова Ольга Юрьевна</cp:lastModifiedBy>
  <cp:revision>17</cp:revision>
  <dcterms:created xsi:type="dcterms:W3CDTF">2013-12-03T05:00:32Z</dcterms:created>
  <dcterms:modified xsi:type="dcterms:W3CDTF">2013-12-03T08:30:18Z</dcterms:modified>
</cp:coreProperties>
</file>