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18"/>
  </p:notesMasterIdLst>
  <p:sldIdLst>
    <p:sldId id="256" r:id="rId2"/>
    <p:sldId id="283" r:id="rId3"/>
    <p:sldId id="284" r:id="rId4"/>
    <p:sldId id="285" r:id="rId5"/>
    <p:sldId id="288" r:id="rId6"/>
    <p:sldId id="278" r:id="rId7"/>
    <p:sldId id="280" r:id="rId8"/>
    <p:sldId id="281" r:id="rId9"/>
    <p:sldId id="282" r:id="rId10"/>
    <p:sldId id="279" r:id="rId11"/>
    <p:sldId id="286" r:id="rId12"/>
    <p:sldId id="290" r:id="rId13"/>
    <p:sldId id="287" r:id="rId14"/>
    <p:sldId id="263" r:id="rId15"/>
    <p:sldId id="273" r:id="rId16"/>
    <p:sldId id="266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Санкт-Петербург</c:v>
                </c:pt>
                <c:pt idx="1">
                  <c:v>Пенза</c:v>
                </c:pt>
                <c:pt idx="2">
                  <c:v>Краснодар</c:v>
                </c:pt>
                <c:pt idx="3">
                  <c:v>Ярославль </c:v>
                </c:pt>
                <c:pt idx="4">
                  <c:v>Липецк</c:v>
                </c:pt>
                <c:pt idx="5">
                  <c:v>Челябинск </c:v>
                </c:pt>
                <c:pt idx="6">
                  <c:v>Тула</c:v>
                </c:pt>
                <c:pt idx="7">
                  <c:v>Смоленск</c:v>
                </c:pt>
                <c:pt idx="8">
                  <c:v>Орел</c:v>
                </c:pt>
                <c:pt idx="9">
                  <c:v>Курск </c:v>
                </c:pt>
                <c:pt idx="10">
                  <c:v>Владикавказ</c:v>
                </c:pt>
                <c:pt idx="11">
                  <c:v>Владимир </c:v>
                </c:pt>
                <c:pt idx="12">
                  <c:v>Новороссийск</c:v>
                </c:pt>
                <c:pt idx="13">
                  <c:v>Барнаул</c:v>
                </c:pt>
                <c:pt idx="14">
                  <c:v>Калуга</c:v>
                </c:pt>
                <c:pt idx="15">
                  <c:v>Омск</c:v>
                </c:pt>
                <c:pt idx="16">
                  <c:v>Уфа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253.7</c:v>
                </c:pt>
                <c:pt idx="1">
                  <c:v>89.56</c:v>
                </c:pt>
                <c:pt idx="2">
                  <c:v>88.14</c:v>
                </c:pt>
                <c:pt idx="3">
                  <c:v>78.569999999999993</c:v>
                </c:pt>
                <c:pt idx="4">
                  <c:v>74.959999999999994</c:v>
                </c:pt>
                <c:pt idx="5">
                  <c:v>71.44</c:v>
                </c:pt>
                <c:pt idx="6">
                  <c:v>59.79</c:v>
                </c:pt>
                <c:pt idx="7">
                  <c:v>57.93</c:v>
                </c:pt>
                <c:pt idx="8">
                  <c:v>55.74</c:v>
                </c:pt>
                <c:pt idx="9">
                  <c:v>55.24</c:v>
                </c:pt>
                <c:pt idx="10">
                  <c:v>55.78</c:v>
                </c:pt>
                <c:pt idx="11">
                  <c:v>52.16</c:v>
                </c:pt>
                <c:pt idx="12">
                  <c:v>52.47</c:v>
                </c:pt>
                <c:pt idx="13">
                  <c:v>51.65</c:v>
                </c:pt>
                <c:pt idx="14">
                  <c:v>16.559999999999999</c:v>
                </c:pt>
                <c:pt idx="15">
                  <c:v>8.8800000000000008</c:v>
                </c:pt>
                <c:pt idx="16">
                  <c:v>7.07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1-4B31-9F59-02FC67716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27436568"/>
        <c:axId val="327435256"/>
      </c:barChart>
      <c:catAx>
        <c:axId val="327436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27435256"/>
        <c:crosses val="autoZero"/>
        <c:auto val="1"/>
        <c:lblAlgn val="ctr"/>
        <c:lblOffset val="100"/>
        <c:noMultiLvlLbl val="0"/>
      </c:catAx>
      <c:valAx>
        <c:axId val="327435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2743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718240029404827E-2"/>
          <c:y val="2.8481257337773281E-2"/>
          <c:w val="0.91215033739760998"/>
          <c:h val="0.700468716689136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хозяйствующих субъектов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</c:v>
                </c:pt>
                <c:pt idx="4">
                  <c:v>2018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745</c:v>
                </c:pt>
                <c:pt idx="1">
                  <c:v>730</c:v>
                </c:pt>
                <c:pt idx="2">
                  <c:v>2181.6</c:v>
                </c:pt>
                <c:pt idx="3">
                  <c:v>1003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E5-43E2-BBB1-133A5FBC0A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федеральных и региональных бюджетов РФ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</c:v>
                </c:pt>
                <c:pt idx="4">
                  <c:v>2018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50</c:v>
                </c:pt>
                <c:pt idx="1">
                  <c:v>269.5</c:v>
                </c:pt>
                <c:pt idx="2">
                  <c:v>120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E5-43E2-BBB1-133A5FBC0A4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Средства грантов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6.278445967003386E-17"/>
                  <c:y val="-3.5785073800173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DE5-43E2-BBB1-133A5FBC0A45}"/>
                </c:ext>
              </c:extLst>
            </c:dLbl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</c:v>
                </c:pt>
                <c:pt idx="4">
                  <c:v>2018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2">
                  <c:v>465</c:v>
                </c:pt>
                <c:pt idx="3">
                  <c:v>2520</c:v>
                </c:pt>
                <c:pt idx="4">
                  <c:v>5600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E5-43E2-BBB1-133A5FBC0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3448696"/>
        <c:axId val="413442136"/>
        <c:axId val="0"/>
      </c:bar3DChart>
      <c:catAx>
        <c:axId val="41344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3442136"/>
        <c:crosses val="autoZero"/>
        <c:auto val="1"/>
        <c:lblAlgn val="ctr"/>
        <c:lblOffset val="100"/>
        <c:noMultiLvlLbl val="0"/>
      </c:catAx>
      <c:valAx>
        <c:axId val="41344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448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874913171641366E-2"/>
          <c:y val="0.80986121662157662"/>
          <c:w val="0.86793964741196983"/>
          <c:h val="0.164757594501511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718240029404827E-2"/>
          <c:y val="2.8481257337773281E-2"/>
          <c:w val="0.91215033739760998"/>
          <c:h val="0.700468716689136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Статьи в Scopus и W of 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</c:v>
                </c:pt>
                <c:pt idx="4">
                  <c:v>2018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14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E5-43E2-BBB1-133A5FBC0A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Статьи ВАК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</c:v>
                </c:pt>
                <c:pt idx="4">
                  <c:v>2018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85</c:v>
                </c:pt>
                <c:pt idx="1">
                  <c:v>80</c:v>
                </c:pt>
                <c:pt idx="2">
                  <c:v>52</c:v>
                </c:pt>
                <c:pt idx="3">
                  <c:v>57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E5-43E2-BBB1-133A5FBC0A4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Статьи в журналах РИНЦ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6.278445967003386E-17"/>
                  <c:y val="-3.5785073800173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DE5-43E2-BBB1-133A5FBC0A45}"/>
                </c:ext>
              </c:extLst>
            </c:dLbl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</c:v>
                </c:pt>
                <c:pt idx="4">
                  <c:v>2018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18</c:v>
                </c:pt>
                <c:pt idx="1">
                  <c:v>20</c:v>
                </c:pt>
                <c:pt idx="2">
                  <c:v>61</c:v>
                </c:pt>
                <c:pt idx="3">
                  <c:v>77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E5-43E2-BBB1-133A5FBC0A4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Статьи в сборниках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</c:v>
                </c:pt>
                <c:pt idx="4">
                  <c:v>2018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77</c:v>
                </c:pt>
                <c:pt idx="1">
                  <c:v>81</c:v>
                </c:pt>
                <c:pt idx="2">
                  <c:v>111</c:v>
                </c:pt>
                <c:pt idx="3">
                  <c:v>103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D-45F2-9A09-76FEA1F0A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3448696"/>
        <c:axId val="413442136"/>
        <c:axId val="0"/>
      </c:bar3DChart>
      <c:catAx>
        <c:axId val="41344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3442136"/>
        <c:crosses val="autoZero"/>
        <c:auto val="1"/>
        <c:lblAlgn val="ctr"/>
        <c:lblOffset val="100"/>
        <c:noMultiLvlLbl val="0"/>
      </c:catAx>
      <c:valAx>
        <c:axId val="41344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448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15024602666163E-2"/>
          <c:y val="0.80986121662157662"/>
          <c:w val="0.90676217699591"/>
          <c:h val="0.142013875335172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73EF3-5C97-4E63-81A4-BAF4B0760D15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1AC29F9-5CC0-422D-88AA-457BEB14FEC2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доли финансирования НИР </a:t>
          </a:r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счет хоздоговорных работ</a:t>
          </a:r>
          <a:endParaRPr lang="ru-RU" sz="1600" dirty="0">
            <a:solidFill>
              <a:schemeClr val="tx1"/>
            </a:solidFill>
          </a:endParaRPr>
        </a:p>
      </dgm:t>
    </dgm:pt>
    <dgm:pt modelId="{83C0D3EA-5E9E-450F-BEF3-16AB8DC5749C}" type="parTrans" cxnId="{C5D028A3-B290-4098-8C4A-89B82003F95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2BCB1B7-E055-4DBF-9F41-0D3AFE5A4D8F}" type="sibTrans" cxnId="{C5D028A3-B290-4098-8C4A-89B82003F95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B10F5B8-030F-4363-A5A1-1B70CD4C42E0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системы учета </a:t>
          </a:r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РИД</a:t>
          </a:r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(результаты интеллектуальной деятельности) и получение доходов от их использования</a:t>
          </a:r>
          <a:endParaRPr lang="ru-RU" sz="1600" dirty="0">
            <a:solidFill>
              <a:schemeClr val="tx1"/>
            </a:solidFill>
          </a:endParaRPr>
        </a:p>
      </dgm:t>
    </dgm:pt>
    <dgm:pt modelId="{67BA509A-A975-4930-86B8-B40B117AD5E0}" type="parTrans" cxnId="{374C42C0-F64B-4F25-BD06-B0646B96AA9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D6D803C1-31B1-4D32-90D3-85CDA33A37F3}" type="sibTrans" cxnId="{374C42C0-F64B-4F25-BD06-B0646B96AA9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FE0BE3D-1879-4EB3-B8FD-E4D230624E63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научных исследований и публикаций по приоритетным направлениям развития университета в </a:t>
          </a:r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рецензируемых и индексируемых печатных изданиях</a:t>
          </a:r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также в </a:t>
          </a:r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сборниках научных трудов</a:t>
          </a:r>
          <a:endParaRPr lang="ru-RU" sz="1600" dirty="0">
            <a:solidFill>
              <a:schemeClr val="tx1"/>
            </a:solidFill>
          </a:endParaRPr>
        </a:p>
      </dgm:t>
    </dgm:pt>
    <dgm:pt modelId="{9564C092-4EEA-408F-8A82-88CE24FABD4C}" type="parTrans" cxnId="{ABFCADAA-0738-43B7-8A98-F488007618F0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3BD2C384-DD09-4F58-A744-34F239F79597}" type="sibTrans" cxnId="{ABFCADAA-0738-43B7-8A98-F488007618F0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8ECBA44D-C14A-4E5B-BFC3-417CE4B79B1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участия преподавателей филиала в подаче заявок на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грантов 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российских и зарубежных) </a:t>
          </a:r>
          <a:endParaRPr lang="ru-RU" sz="1600" dirty="0">
            <a:solidFill>
              <a:schemeClr val="tx1"/>
            </a:solidFill>
          </a:endParaRPr>
        </a:p>
      </dgm:t>
    </dgm:pt>
    <dgm:pt modelId="{110CFDC1-42E6-4A75-94E2-0B29EE7B47EE}" type="parTrans" cxnId="{ADEAEFB8-47EF-4B16-97D5-BF406A70162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93F7EF19-9D16-490A-BC33-CF6F3D1CEA0D}" type="sibTrans" cxnId="{ADEAEFB8-47EF-4B16-97D5-BF406A70162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BBC4F92E-5E16-492E-AA18-3C1A59D05F95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</a:t>
          </a:r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взаимоотношений с зарубежными вузами </a:t>
          </a:r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предмет написания совместных монографий, учеб. пособий, научных статей</a:t>
          </a:r>
          <a:endParaRPr lang="ru-RU" sz="1600" dirty="0">
            <a:solidFill>
              <a:schemeClr val="tx1"/>
            </a:solidFill>
          </a:endParaRPr>
        </a:p>
      </dgm:t>
    </dgm:pt>
    <dgm:pt modelId="{A7F96D42-CFC0-4802-B281-2DB42D81233F}" type="parTrans" cxnId="{B4F06F61-8198-4162-BABF-A2A3EB424F3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F8C9265-6BCF-4C98-A834-E885A63507B9}" type="sibTrans" cxnId="{B4F06F61-8198-4162-BABF-A2A3EB424F3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529F8B7-8571-44AE-8171-A80E68EA96A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участия магистрантов в научно-исследовательской работе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(написание статей, выступление на конференциях, участие в научных конкурсах и проектах)</a:t>
          </a:r>
          <a:endParaRPr lang="ru-RU" sz="1600" dirty="0">
            <a:solidFill>
              <a:schemeClr val="tx1"/>
            </a:solidFill>
          </a:endParaRPr>
        </a:p>
      </dgm:t>
    </dgm:pt>
    <dgm:pt modelId="{8668E9FE-10D3-4FDA-9039-9D666A8EA074}" type="parTrans" cxnId="{21DDBE0D-47AB-45A1-AC41-69405E97D24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A1778CB-D1B8-4771-AEAC-9F68E19BF6D5}" type="sibTrans" cxnId="{21DDBE0D-47AB-45A1-AC41-69405E97D24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28C45FCA-5F28-42D7-8EC4-770C0B5C473B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</a:t>
          </a:r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научного электронного периодического журнала</a:t>
          </a:r>
          <a:endParaRPr lang="ru-RU" sz="1600" b="1" dirty="0">
            <a:solidFill>
              <a:schemeClr val="tx1"/>
            </a:solidFill>
          </a:endParaRPr>
        </a:p>
      </dgm:t>
    </dgm:pt>
    <dgm:pt modelId="{4AA0B2A4-D0EF-404E-ABAE-6EFC2175F650}" type="parTrans" cxnId="{643D381D-5B1B-48C4-A27D-E935C8AD26C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59A25CB3-0F55-41C7-BF6C-48B2EFE7080B}" type="sibTrans" cxnId="{643D381D-5B1B-48C4-A27D-E935C8AD26C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E13B7C3F-ABEB-430E-9FAB-ADCAF0215B96}" type="pres">
      <dgm:prSet presAssocID="{A1373EF3-5C97-4E63-81A4-BAF4B0760D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DBEB5C1-149F-4B48-A13F-EA41AB6BD990}" type="pres">
      <dgm:prSet presAssocID="{A1373EF3-5C97-4E63-81A4-BAF4B0760D15}" presName="Name1" presStyleCnt="0"/>
      <dgm:spPr/>
      <dgm:t>
        <a:bodyPr/>
        <a:lstStyle/>
        <a:p>
          <a:endParaRPr lang="ru-RU"/>
        </a:p>
      </dgm:t>
    </dgm:pt>
    <dgm:pt modelId="{F78D91E2-6EB1-4BCD-A634-142CCEE61F7B}" type="pres">
      <dgm:prSet presAssocID="{A1373EF3-5C97-4E63-81A4-BAF4B0760D15}" presName="cycle" presStyleCnt="0"/>
      <dgm:spPr/>
      <dgm:t>
        <a:bodyPr/>
        <a:lstStyle/>
        <a:p>
          <a:endParaRPr lang="ru-RU"/>
        </a:p>
      </dgm:t>
    </dgm:pt>
    <dgm:pt modelId="{4FA91C29-3A9B-42D1-8EE2-4F2317A77692}" type="pres">
      <dgm:prSet presAssocID="{A1373EF3-5C97-4E63-81A4-BAF4B0760D15}" presName="srcNode" presStyleLbl="node1" presStyleIdx="0" presStyleCnt="7"/>
      <dgm:spPr/>
      <dgm:t>
        <a:bodyPr/>
        <a:lstStyle/>
        <a:p>
          <a:endParaRPr lang="ru-RU"/>
        </a:p>
      </dgm:t>
    </dgm:pt>
    <dgm:pt modelId="{D6B2DA62-59BD-460D-8EBA-0F21081F89F9}" type="pres">
      <dgm:prSet presAssocID="{A1373EF3-5C97-4E63-81A4-BAF4B0760D15}" presName="conn" presStyleLbl="parChTrans1D2" presStyleIdx="0" presStyleCnt="1" custLinFactNeighborX="-899" custLinFactNeighborY="0"/>
      <dgm:spPr/>
      <dgm:t>
        <a:bodyPr/>
        <a:lstStyle/>
        <a:p>
          <a:endParaRPr lang="ru-RU"/>
        </a:p>
      </dgm:t>
    </dgm:pt>
    <dgm:pt modelId="{788C7090-6E98-4711-8CF3-40F7262EAE19}" type="pres">
      <dgm:prSet presAssocID="{A1373EF3-5C97-4E63-81A4-BAF4B0760D15}" presName="extraNode" presStyleLbl="node1" presStyleIdx="0" presStyleCnt="7"/>
      <dgm:spPr/>
      <dgm:t>
        <a:bodyPr/>
        <a:lstStyle/>
        <a:p>
          <a:endParaRPr lang="ru-RU"/>
        </a:p>
      </dgm:t>
    </dgm:pt>
    <dgm:pt modelId="{5C391E08-F8AD-4FB7-992F-32A8DB1C9EA3}" type="pres">
      <dgm:prSet presAssocID="{A1373EF3-5C97-4E63-81A4-BAF4B0760D15}" presName="dstNode" presStyleLbl="node1" presStyleIdx="0" presStyleCnt="7"/>
      <dgm:spPr/>
      <dgm:t>
        <a:bodyPr/>
        <a:lstStyle/>
        <a:p>
          <a:endParaRPr lang="ru-RU"/>
        </a:p>
      </dgm:t>
    </dgm:pt>
    <dgm:pt modelId="{31BF6B1E-2884-44C4-B462-122B20A4884F}" type="pres">
      <dgm:prSet presAssocID="{A1AC29F9-5CC0-422D-88AA-457BEB14FEC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1E64B-B857-4A7B-A25E-AA4F57E96657}" type="pres">
      <dgm:prSet presAssocID="{A1AC29F9-5CC0-422D-88AA-457BEB14FEC2}" presName="accent_1" presStyleCnt="0"/>
      <dgm:spPr/>
      <dgm:t>
        <a:bodyPr/>
        <a:lstStyle/>
        <a:p>
          <a:endParaRPr lang="ru-RU"/>
        </a:p>
      </dgm:t>
    </dgm:pt>
    <dgm:pt modelId="{12B85B57-9D47-455D-9A6C-8684EB31F64B}" type="pres">
      <dgm:prSet presAssocID="{A1AC29F9-5CC0-422D-88AA-457BEB14FEC2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81491A58-77D0-419B-97B4-7ABF7591AC84}" type="pres">
      <dgm:prSet presAssocID="{7B10F5B8-030F-4363-A5A1-1B70CD4C42E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534EE-CB60-4297-BEDC-835BFFBBEFA9}" type="pres">
      <dgm:prSet presAssocID="{7B10F5B8-030F-4363-A5A1-1B70CD4C42E0}" presName="accent_2" presStyleCnt="0"/>
      <dgm:spPr/>
      <dgm:t>
        <a:bodyPr/>
        <a:lstStyle/>
        <a:p>
          <a:endParaRPr lang="ru-RU"/>
        </a:p>
      </dgm:t>
    </dgm:pt>
    <dgm:pt modelId="{7BA743FF-6825-4418-A583-0A62F73AA596}" type="pres">
      <dgm:prSet presAssocID="{7B10F5B8-030F-4363-A5A1-1B70CD4C42E0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925985D7-2183-4AAB-97AC-A1E2D15B1593}" type="pres">
      <dgm:prSet presAssocID="{7FE0BE3D-1879-4EB3-B8FD-E4D230624E63}" presName="text_3" presStyleLbl="node1" presStyleIdx="2" presStyleCnt="7" custScaleY="139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729DA-C56C-44D1-BC06-D140C35276E4}" type="pres">
      <dgm:prSet presAssocID="{7FE0BE3D-1879-4EB3-B8FD-E4D230624E63}" presName="accent_3" presStyleCnt="0"/>
      <dgm:spPr/>
      <dgm:t>
        <a:bodyPr/>
        <a:lstStyle/>
        <a:p>
          <a:endParaRPr lang="ru-RU"/>
        </a:p>
      </dgm:t>
    </dgm:pt>
    <dgm:pt modelId="{E6A5E83C-5160-4BAB-A175-00EF47156FB7}" type="pres">
      <dgm:prSet presAssocID="{7FE0BE3D-1879-4EB3-B8FD-E4D230624E63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62578B8B-5446-4D25-89DC-AB72160DBC5D}" type="pres">
      <dgm:prSet presAssocID="{8ECBA44D-C14A-4E5B-BFC3-417CE4B79B11}" presName="text_4" presStyleLbl="node1" presStyleIdx="3" presStyleCnt="7" custScaleY="110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32535-D7D3-4925-B999-BBC7C36EA11E}" type="pres">
      <dgm:prSet presAssocID="{8ECBA44D-C14A-4E5B-BFC3-417CE4B79B11}" presName="accent_4" presStyleCnt="0"/>
      <dgm:spPr/>
      <dgm:t>
        <a:bodyPr/>
        <a:lstStyle/>
        <a:p>
          <a:endParaRPr lang="ru-RU"/>
        </a:p>
      </dgm:t>
    </dgm:pt>
    <dgm:pt modelId="{FCC8A13D-80F6-4757-9E98-6681F757AF43}" type="pres">
      <dgm:prSet presAssocID="{8ECBA44D-C14A-4E5B-BFC3-417CE4B79B11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08E62B86-B0A5-44DD-B189-D7ED39E09B0A}" type="pres">
      <dgm:prSet presAssocID="{BBC4F92E-5E16-492E-AA18-3C1A59D05F95}" presName="text_5" presStyleLbl="node1" presStyleIdx="4" presStyleCnt="7" custScaleY="135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71703-FB29-4AEB-803E-3847FDD62002}" type="pres">
      <dgm:prSet presAssocID="{BBC4F92E-5E16-492E-AA18-3C1A59D05F95}" presName="accent_5" presStyleCnt="0"/>
      <dgm:spPr/>
      <dgm:t>
        <a:bodyPr/>
        <a:lstStyle/>
        <a:p>
          <a:endParaRPr lang="ru-RU"/>
        </a:p>
      </dgm:t>
    </dgm:pt>
    <dgm:pt modelId="{EC33768F-BE3B-4864-AEE6-CAB5DB60CC42}" type="pres">
      <dgm:prSet presAssocID="{BBC4F92E-5E16-492E-AA18-3C1A59D05F95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B0E4CA6C-9D95-4F3E-BF91-0C20AD23E314}" type="pres">
      <dgm:prSet presAssocID="{7529F8B7-8571-44AE-8171-A80E68EA96A3}" presName="text_6" presStyleLbl="node1" presStyleIdx="5" presStyleCnt="7" custScaleY="150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70672-D9E4-489B-A64B-73BE2842859E}" type="pres">
      <dgm:prSet presAssocID="{7529F8B7-8571-44AE-8171-A80E68EA96A3}" presName="accent_6" presStyleCnt="0"/>
      <dgm:spPr/>
      <dgm:t>
        <a:bodyPr/>
        <a:lstStyle/>
        <a:p>
          <a:endParaRPr lang="ru-RU"/>
        </a:p>
      </dgm:t>
    </dgm:pt>
    <dgm:pt modelId="{EC77EA91-40F9-4187-B74D-49E4B49F2217}" type="pres">
      <dgm:prSet presAssocID="{7529F8B7-8571-44AE-8171-A80E68EA96A3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AEBA9631-5F50-40A9-A161-63FDF9EABBA9}" type="pres">
      <dgm:prSet presAssocID="{28C45FCA-5F28-42D7-8EC4-770C0B5C473B}" presName="text_7" presStyleLbl="node1" presStyleIdx="6" presStyleCnt="7" custLinFactNeighborX="2219" custLinFactNeighborY="3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90FB0-2C74-4701-BCC4-2A508DB10737}" type="pres">
      <dgm:prSet presAssocID="{28C45FCA-5F28-42D7-8EC4-770C0B5C473B}" presName="accent_7" presStyleCnt="0"/>
      <dgm:spPr/>
      <dgm:t>
        <a:bodyPr/>
        <a:lstStyle/>
        <a:p>
          <a:endParaRPr lang="ru-RU"/>
        </a:p>
      </dgm:t>
    </dgm:pt>
    <dgm:pt modelId="{4AEDD25B-4825-4645-9EC0-575B80119507}" type="pres">
      <dgm:prSet presAssocID="{28C45FCA-5F28-42D7-8EC4-770C0B5C473B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1C9B4BE5-BCF5-42A0-A5F4-D119A292C33D}" type="presOf" srcId="{28C45FCA-5F28-42D7-8EC4-770C0B5C473B}" destId="{AEBA9631-5F50-40A9-A161-63FDF9EABBA9}" srcOrd="0" destOrd="0" presId="urn:microsoft.com/office/officeart/2008/layout/VerticalCurvedList"/>
    <dgm:cxn modelId="{643D381D-5B1B-48C4-A27D-E935C8AD26C6}" srcId="{A1373EF3-5C97-4E63-81A4-BAF4B0760D15}" destId="{28C45FCA-5F28-42D7-8EC4-770C0B5C473B}" srcOrd="6" destOrd="0" parTransId="{4AA0B2A4-D0EF-404E-ABAE-6EFC2175F650}" sibTransId="{59A25CB3-0F55-41C7-BF6C-48B2EFE7080B}"/>
    <dgm:cxn modelId="{BBE25526-18F2-4B5C-A0A8-3367AF80EA06}" type="presOf" srcId="{7FE0BE3D-1879-4EB3-B8FD-E4D230624E63}" destId="{925985D7-2183-4AAB-97AC-A1E2D15B1593}" srcOrd="0" destOrd="0" presId="urn:microsoft.com/office/officeart/2008/layout/VerticalCurvedList"/>
    <dgm:cxn modelId="{F42D71F2-DC92-41C7-A888-14CCFE623393}" type="presOf" srcId="{A1AC29F9-5CC0-422D-88AA-457BEB14FEC2}" destId="{31BF6B1E-2884-44C4-B462-122B20A4884F}" srcOrd="0" destOrd="0" presId="urn:microsoft.com/office/officeart/2008/layout/VerticalCurvedList"/>
    <dgm:cxn modelId="{98783F60-76C9-4881-B37A-CC806FD244B2}" type="presOf" srcId="{BBC4F92E-5E16-492E-AA18-3C1A59D05F95}" destId="{08E62B86-B0A5-44DD-B189-D7ED39E09B0A}" srcOrd="0" destOrd="0" presId="urn:microsoft.com/office/officeart/2008/layout/VerticalCurvedList"/>
    <dgm:cxn modelId="{374C42C0-F64B-4F25-BD06-B0646B96AA9A}" srcId="{A1373EF3-5C97-4E63-81A4-BAF4B0760D15}" destId="{7B10F5B8-030F-4363-A5A1-1B70CD4C42E0}" srcOrd="1" destOrd="0" parTransId="{67BA509A-A975-4930-86B8-B40B117AD5E0}" sibTransId="{D6D803C1-31B1-4D32-90D3-85CDA33A37F3}"/>
    <dgm:cxn modelId="{3387EAB0-DFEA-439B-AFD8-A71143918CCB}" type="presOf" srcId="{7529F8B7-8571-44AE-8171-A80E68EA96A3}" destId="{B0E4CA6C-9D95-4F3E-BF91-0C20AD23E314}" srcOrd="0" destOrd="0" presId="urn:microsoft.com/office/officeart/2008/layout/VerticalCurvedList"/>
    <dgm:cxn modelId="{C2418543-198F-401E-952F-97E45476054C}" type="presOf" srcId="{A1373EF3-5C97-4E63-81A4-BAF4B0760D15}" destId="{E13B7C3F-ABEB-430E-9FAB-ADCAF0215B96}" srcOrd="0" destOrd="0" presId="urn:microsoft.com/office/officeart/2008/layout/VerticalCurvedList"/>
    <dgm:cxn modelId="{1163FE8A-2129-4D2A-987F-A58A008FCE0F}" type="presOf" srcId="{7B10F5B8-030F-4363-A5A1-1B70CD4C42E0}" destId="{81491A58-77D0-419B-97B4-7ABF7591AC84}" srcOrd="0" destOrd="0" presId="urn:microsoft.com/office/officeart/2008/layout/VerticalCurvedList"/>
    <dgm:cxn modelId="{ABFCADAA-0738-43B7-8A98-F488007618F0}" srcId="{A1373EF3-5C97-4E63-81A4-BAF4B0760D15}" destId="{7FE0BE3D-1879-4EB3-B8FD-E4D230624E63}" srcOrd="2" destOrd="0" parTransId="{9564C092-4EEA-408F-8A82-88CE24FABD4C}" sibTransId="{3BD2C384-DD09-4F58-A744-34F239F79597}"/>
    <dgm:cxn modelId="{C5D028A3-B290-4098-8C4A-89B82003F958}" srcId="{A1373EF3-5C97-4E63-81A4-BAF4B0760D15}" destId="{A1AC29F9-5CC0-422D-88AA-457BEB14FEC2}" srcOrd="0" destOrd="0" parTransId="{83C0D3EA-5E9E-450F-BEF3-16AB8DC5749C}" sibTransId="{12BCB1B7-E055-4DBF-9F41-0D3AFE5A4D8F}"/>
    <dgm:cxn modelId="{ADEAEFB8-47EF-4B16-97D5-BF406A701628}" srcId="{A1373EF3-5C97-4E63-81A4-BAF4B0760D15}" destId="{8ECBA44D-C14A-4E5B-BFC3-417CE4B79B11}" srcOrd="3" destOrd="0" parTransId="{110CFDC1-42E6-4A75-94E2-0B29EE7B47EE}" sibTransId="{93F7EF19-9D16-490A-BC33-CF6F3D1CEA0D}"/>
    <dgm:cxn modelId="{21DDBE0D-47AB-45A1-AC41-69405E97D246}" srcId="{A1373EF3-5C97-4E63-81A4-BAF4B0760D15}" destId="{7529F8B7-8571-44AE-8171-A80E68EA96A3}" srcOrd="5" destOrd="0" parTransId="{8668E9FE-10D3-4FDA-9039-9D666A8EA074}" sibTransId="{7A1778CB-D1B8-4771-AEAC-9F68E19BF6D5}"/>
    <dgm:cxn modelId="{B4F06F61-8198-4162-BABF-A2A3EB424F36}" srcId="{A1373EF3-5C97-4E63-81A4-BAF4B0760D15}" destId="{BBC4F92E-5E16-492E-AA18-3C1A59D05F95}" srcOrd="4" destOrd="0" parTransId="{A7F96D42-CFC0-4802-B281-2DB42D81233F}" sibTransId="{7F8C9265-6BCF-4C98-A834-E885A63507B9}"/>
    <dgm:cxn modelId="{F8B1966F-A2B5-48EE-ADD0-3E41BE221C9D}" type="presOf" srcId="{8ECBA44D-C14A-4E5B-BFC3-417CE4B79B11}" destId="{62578B8B-5446-4D25-89DC-AB72160DBC5D}" srcOrd="0" destOrd="0" presId="urn:microsoft.com/office/officeart/2008/layout/VerticalCurvedList"/>
    <dgm:cxn modelId="{2D83C767-C741-4C0B-99FC-9D98142885C2}" type="presOf" srcId="{12BCB1B7-E055-4DBF-9F41-0D3AFE5A4D8F}" destId="{D6B2DA62-59BD-460D-8EBA-0F21081F89F9}" srcOrd="0" destOrd="0" presId="urn:microsoft.com/office/officeart/2008/layout/VerticalCurvedList"/>
    <dgm:cxn modelId="{4210E361-BAA7-47FF-85AB-5961429B806B}" type="presParOf" srcId="{E13B7C3F-ABEB-430E-9FAB-ADCAF0215B96}" destId="{4DBEB5C1-149F-4B48-A13F-EA41AB6BD990}" srcOrd="0" destOrd="0" presId="urn:microsoft.com/office/officeart/2008/layout/VerticalCurvedList"/>
    <dgm:cxn modelId="{5F45A50D-E919-4E1D-998B-6F7FEE78DB7E}" type="presParOf" srcId="{4DBEB5C1-149F-4B48-A13F-EA41AB6BD990}" destId="{F78D91E2-6EB1-4BCD-A634-142CCEE61F7B}" srcOrd="0" destOrd="0" presId="urn:microsoft.com/office/officeart/2008/layout/VerticalCurvedList"/>
    <dgm:cxn modelId="{8C0585AF-20D8-457A-8A17-0E0CB87A81AE}" type="presParOf" srcId="{F78D91E2-6EB1-4BCD-A634-142CCEE61F7B}" destId="{4FA91C29-3A9B-42D1-8EE2-4F2317A77692}" srcOrd="0" destOrd="0" presId="urn:microsoft.com/office/officeart/2008/layout/VerticalCurvedList"/>
    <dgm:cxn modelId="{6493C683-F0FE-4BCA-A072-0F3DE103385C}" type="presParOf" srcId="{F78D91E2-6EB1-4BCD-A634-142CCEE61F7B}" destId="{D6B2DA62-59BD-460D-8EBA-0F21081F89F9}" srcOrd="1" destOrd="0" presId="urn:microsoft.com/office/officeart/2008/layout/VerticalCurvedList"/>
    <dgm:cxn modelId="{32A45898-0915-491B-A289-6B5B5EDBD84F}" type="presParOf" srcId="{F78D91E2-6EB1-4BCD-A634-142CCEE61F7B}" destId="{788C7090-6E98-4711-8CF3-40F7262EAE19}" srcOrd="2" destOrd="0" presId="urn:microsoft.com/office/officeart/2008/layout/VerticalCurvedList"/>
    <dgm:cxn modelId="{9052710A-49DF-4684-91BD-7A85A160239D}" type="presParOf" srcId="{F78D91E2-6EB1-4BCD-A634-142CCEE61F7B}" destId="{5C391E08-F8AD-4FB7-992F-32A8DB1C9EA3}" srcOrd="3" destOrd="0" presId="urn:microsoft.com/office/officeart/2008/layout/VerticalCurvedList"/>
    <dgm:cxn modelId="{B7A4DB3E-469E-4225-ADF4-FD40AE7F11E9}" type="presParOf" srcId="{4DBEB5C1-149F-4B48-A13F-EA41AB6BD990}" destId="{31BF6B1E-2884-44C4-B462-122B20A4884F}" srcOrd="1" destOrd="0" presId="urn:microsoft.com/office/officeart/2008/layout/VerticalCurvedList"/>
    <dgm:cxn modelId="{8D8CC5D3-371A-4BC3-A965-E96CF079B1B8}" type="presParOf" srcId="{4DBEB5C1-149F-4B48-A13F-EA41AB6BD990}" destId="{2051E64B-B857-4A7B-A25E-AA4F57E96657}" srcOrd="2" destOrd="0" presId="urn:microsoft.com/office/officeart/2008/layout/VerticalCurvedList"/>
    <dgm:cxn modelId="{B4A53690-E79B-47E2-921F-3A3444E84272}" type="presParOf" srcId="{2051E64B-B857-4A7B-A25E-AA4F57E96657}" destId="{12B85B57-9D47-455D-9A6C-8684EB31F64B}" srcOrd="0" destOrd="0" presId="urn:microsoft.com/office/officeart/2008/layout/VerticalCurvedList"/>
    <dgm:cxn modelId="{0E367B00-EF45-472B-971E-0FE491615589}" type="presParOf" srcId="{4DBEB5C1-149F-4B48-A13F-EA41AB6BD990}" destId="{81491A58-77D0-419B-97B4-7ABF7591AC84}" srcOrd="3" destOrd="0" presId="urn:microsoft.com/office/officeart/2008/layout/VerticalCurvedList"/>
    <dgm:cxn modelId="{F52FEB52-F28F-40C4-AF61-D45B5CF93436}" type="presParOf" srcId="{4DBEB5C1-149F-4B48-A13F-EA41AB6BD990}" destId="{672534EE-CB60-4297-BEDC-835BFFBBEFA9}" srcOrd="4" destOrd="0" presId="urn:microsoft.com/office/officeart/2008/layout/VerticalCurvedList"/>
    <dgm:cxn modelId="{9B081E41-D606-4939-BBA1-271721ED835D}" type="presParOf" srcId="{672534EE-CB60-4297-BEDC-835BFFBBEFA9}" destId="{7BA743FF-6825-4418-A583-0A62F73AA596}" srcOrd="0" destOrd="0" presId="urn:microsoft.com/office/officeart/2008/layout/VerticalCurvedList"/>
    <dgm:cxn modelId="{2A5D8235-B64B-492F-A493-7FF6351CE28C}" type="presParOf" srcId="{4DBEB5C1-149F-4B48-A13F-EA41AB6BD990}" destId="{925985D7-2183-4AAB-97AC-A1E2D15B1593}" srcOrd="5" destOrd="0" presId="urn:microsoft.com/office/officeart/2008/layout/VerticalCurvedList"/>
    <dgm:cxn modelId="{4B90F339-D2A7-4ADB-BC6E-022CA9BFFDA4}" type="presParOf" srcId="{4DBEB5C1-149F-4B48-A13F-EA41AB6BD990}" destId="{AD7729DA-C56C-44D1-BC06-D140C35276E4}" srcOrd="6" destOrd="0" presId="urn:microsoft.com/office/officeart/2008/layout/VerticalCurvedList"/>
    <dgm:cxn modelId="{4D8E661D-66B4-4410-AC00-656C8AF8454C}" type="presParOf" srcId="{AD7729DA-C56C-44D1-BC06-D140C35276E4}" destId="{E6A5E83C-5160-4BAB-A175-00EF47156FB7}" srcOrd="0" destOrd="0" presId="urn:microsoft.com/office/officeart/2008/layout/VerticalCurvedList"/>
    <dgm:cxn modelId="{9F6AF336-FFCC-4D43-B9AA-2263971D8AC5}" type="presParOf" srcId="{4DBEB5C1-149F-4B48-A13F-EA41AB6BD990}" destId="{62578B8B-5446-4D25-89DC-AB72160DBC5D}" srcOrd="7" destOrd="0" presId="urn:microsoft.com/office/officeart/2008/layout/VerticalCurvedList"/>
    <dgm:cxn modelId="{105EDE11-D92A-49D7-86DB-8504395367FD}" type="presParOf" srcId="{4DBEB5C1-149F-4B48-A13F-EA41AB6BD990}" destId="{68C32535-D7D3-4925-B999-BBC7C36EA11E}" srcOrd="8" destOrd="0" presId="urn:microsoft.com/office/officeart/2008/layout/VerticalCurvedList"/>
    <dgm:cxn modelId="{6EF54A4B-CE9A-4CFA-B3B5-A947ABD06CFC}" type="presParOf" srcId="{68C32535-D7D3-4925-B999-BBC7C36EA11E}" destId="{FCC8A13D-80F6-4757-9E98-6681F757AF43}" srcOrd="0" destOrd="0" presId="urn:microsoft.com/office/officeart/2008/layout/VerticalCurvedList"/>
    <dgm:cxn modelId="{03868490-B89C-410B-B3DE-2833E17B50E0}" type="presParOf" srcId="{4DBEB5C1-149F-4B48-A13F-EA41AB6BD990}" destId="{08E62B86-B0A5-44DD-B189-D7ED39E09B0A}" srcOrd="9" destOrd="0" presId="urn:microsoft.com/office/officeart/2008/layout/VerticalCurvedList"/>
    <dgm:cxn modelId="{6AD963CA-3B50-4CAF-BEEE-27C950F2F1D6}" type="presParOf" srcId="{4DBEB5C1-149F-4B48-A13F-EA41AB6BD990}" destId="{BF171703-FB29-4AEB-803E-3847FDD62002}" srcOrd="10" destOrd="0" presId="urn:microsoft.com/office/officeart/2008/layout/VerticalCurvedList"/>
    <dgm:cxn modelId="{D156AA34-C4BC-4932-B3BF-A28687A3AEF8}" type="presParOf" srcId="{BF171703-FB29-4AEB-803E-3847FDD62002}" destId="{EC33768F-BE3B-4864-AEE6-CAB5DB60CC42}" srcOrd="0" destOrd="0" presId="urn:microsoft.com/office/officeart/2008/layout/VerticalCurvedList"/>
    <dgm:cxn modelId="{7F54A821-8143-4C9F-8320-8C4EBAAA7196}" type="presParOf" srcId="{4DBEB5C1-149F-4B48-A13F-EA41AB6BD990}" destId="{B0E4CA6C-9D95-4F3E-BF91-0C20AD23E314}" srcOrd="11" destOrd="0" presId="urn:microsoft.com/office/officeart/2008/layout/VerticalCurvedList"/>
    <dgm:cxn modelId="{F7CDEBE3-94E6-46DB-81D7-193F717B5C19}" type="presParOf" srcId="{4DBEB5C1-149F-4B48-A13F-EA41AB6BD990}" destId="{8C970672-D9E4-489B-A64B-73BE2842859E}" srcOrd="12" destOrd="0" presId="urn:microsoft.com/office/officeart/2008/layout/VerticalCurvedList"/>
    <dgm:cxn modelId="{5F38FBE8-ED04-42B6-B267-CCB57346252A}" type="presParOf" srcId="{8C970672-D9E4-489B-A64B-73BE2842859E}" destId="{EC77EA91-40F9-4187-B74D-49E4B49F2217}" srcOrd="0" destOrd="0" presId="urn:microsoft.com/office/officeart/2008/layout/VerticalCurvedList"/>
    <dgm:cxn modelId="{4AAA2169-1321-4418-B4B4-CCFC8920E936}" type="presParOf" srcId="{4DBEB5C1-149F-4B48-A13F-EA41AB6BD990}" destId="{AEBA9631-5F50-40A9-A161-63FDF9EABBA9}" srcOrd="13" destOrd="0" presId="urn:microsoft.com/office/officeart/2008/layout/VerticalCurvedList"/>
    <dgm:cxn modelId="{57D3799F-41CA-41F1-B2D5-F3DE28D17DAB}" type="presParOf" srcId="{4DBEB5C1-149F-4B48-A13F-EA41AB6BD990}" destId="{3C690FB0-2C74-4701-BCC4-2A508DB10737}" srcOrd="14" destOrd="0" presId="urn:microsoft.com/office/officeart/2008/layout/VerticalCurvedList"/>
    <dgm:cxn modelId="{BABD085C-3B66-4693-A983-C8FB82E64898}" type="presParOf" srcId="{3C690FB0-2C74-4701-BCC4-2A508DB10737}" destId="{4AEDD25B-4825-4645-9EC0-575B801195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2DA62-59BD-460D-8EBA-0F21081F89F9}">
      <dsp:nvSpPr>
        <dsp:cNvPr id="0" name=""/>
        <dsp:cNvSpPr/>
      </dsp:nvSpPr>
      <dsp:spPr>
        <a:xfrm>
          <a:off x="-6508804" y="-996230"/>
          <a:ext cx="7753100" cy="7753100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F6B1E-2884-44C4-B462-122B20A4884F}">
      <dsp:nvSpPr>
        <dsp:cNvPr id="0" name=""/>
        <dsp:cNvSpPr/>
      </dsp:nvSpPr>
      <dsp:spPr>
        <a:xfrm>
          <a:off x="404108" y="261878"/>
          <a:ext cx="7727898" cy="523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доли финансирования НИР </a:t>
          </a: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счет хоздоговорных работ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04108" y="261878"/>
        <a:ext cx="7727898" cy="523526"/>
      </dsp:txXfrm>
    </dsp:sp>
    <dsp:sp modelId="{12B85B57-9D47-455D-9A6C-8684EB31F64B}">
      <dsp:nvSpPr>
        <dsp:cNvPr id="0" name=""/>
        <dsp:cNvSpPr/>
      </dsp:nvSpPr>
      <dsp:spPr>
        <a:xfrm>
          <a:off x="76904" y="196437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491A58-77D0-419B-97B4-7ABF7591AC84}">
      <dsp:nvSpPr>
        <dsp:cNvPr id="0" name=""/>
        <dsp:cNvSpPr/>
      </dsp:nvSpPr>
      <dsp:spPr>
        <a:xfrm>
          <a:off x="878209" y="1047629"/>
          <a:ext cx="7253797" cy="523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системы учета </a:t>
          </a: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РИД</a:t>
          </a: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(результаты интеллектуальной деятельности) и получение доходов от их использования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78209" y="1047629"/>
        <a:ext cx="7253797" cy="523526"/>
      </dsp:txXfrm>
    </dsp:sp>
    <dsp:sp modelId="{7BA743FF-6825-4418-A583-0A62F73AA596}">
      <dsp:nvSpPr>
        <dsp:cNvPr id="0" name=""/>
        <dsp:cNvSpPr/>
      </dsp:nvSpPr>
      <dsp:spPr>
        <a:xfrm>
          <a:off x="551005" y="982189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5985D7-2183-4AAB-97AC-A1E2D15B1593}">
      <dsp:nvSpPr>
        <dsp:cNvPr id="0" name=""/>
        <dsp:cNvSpPr/>
      </dsp:nvSpPr>
      <dsp:spPr>
        <a:xfrm>
          <a:off x="1138014" y="1728191"/>
          <a:ext cx="6993993" cy="732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научных исследований и публикаций по приоритетным направлениям развития университета в </a:t>
          </a: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рецензируемых и индексируемых печатных изданиях</a:t>
          </a: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также в </a:t>
          </a: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сборниках научных трудов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138014" y="1728191"/>
        <a:ext cx="6993993" cy="732754"/>
      </dsp:txXfrm>
    </dsp:sp>
    <dsp:sp modelId="{E6A5E83C-5160-4BAB-A175-00EF47156FB7}">
      <dsp:nvSpPr>
        <dsp:cNvPr id="0" name=""/>
        <dsp:cNvSpPr/>
      </dsp:nvSpPr>
      <dsp:spPr>
        <a:xfrm>
          <a:off x="810810" y="1767364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578B8B-5446-4D25-89DC-AB72160DBC5D}">
      <dsp:nvSpPr>
        <dsp:cNvPr id="0" name=""/>
        <dsp:cNvSpPr/>
      </dsp:nvSpPr>
      <dsp:spPr>
        <a:xfrm>
          <a:off x="1220967" y="2592285"/>
          <a:ext cx="6911039" cy="576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участия преподавателей филиала в подаче заявок на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грантов 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российских и зарубежных)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220967" y="2592285"/>
        <a:ext cx="6911039" cy="576068"/>
      </dsp:txXfrm>
    </dsp:sp>
    <dsp:sp modelId="{FCC8A13D-80F6-4757-9E98-6681F757AF43}">
      <dsp:nvSpPr>
        <dsp:cNvPr id="0" name=""/>
        <dsp:cNvSpPr/>
      </dsp:nvSpPr>
      <dsp:spPr>
        <a:xfrm>
          <a:off x="893763" y="2553115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E62B86-B0A5-44DD-B189-D7ED39E09B0A}">
      <dsp:nvSpPr>
        <dsp:cNvPr id="0" name=""/>
        <dsp:cNvSpPr/>
      </dsp:nvSpPr>
      <dsp:spPr>
        <a:xfrm>
          <a:off x="1138014" y="3312368"/>
          <a:ext cx="6993993" cy="707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</a:t>
          </a: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взаимоотношений с зарубежными вузами </a:t>
          </a: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предмет написания совместных монографий, учеб. пособий, научных статей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138014" y="3312368"/>
        <a:ext cx="6993993" cy="707405"/>
      </dsp:txXfrm>
    </dsp:sp>
    <dsp:sp modelId="{EC33768F-BE3B-4864-AEE6-CAB5DB60CC42}">
      <dsp:nvSpPr>
        <dsp:cNvPr id="0" name=""/>
        <dsp:cNvSpPr/>
      </dsp:nvSpPr>
      <dsp:spPr>
        <a:xfrm>
          <a:off x="810810" y="3338866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E4CA6C-9D95-4F3E-BF91-0C20AD23E314}">
      <dsp:nvSpPr>
        <dsp:cNvPr id="0" name=""/>
        <dsp:cNvSpPr/>
      </dsp:nvSpPr>
      <dsp:spPr>
        <a:xfrm>
          <a:off x="878209" y="4056755"/>
          <a:ext cx="7253797" cy="788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участия магистрантов в научно-исследовательской работе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(написание статей, выступление на конференциях, участие в научных конкурсах и проектах)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78209" y="4056755"/>
        <a:ext cx="7253797" cy="788981"/>
      </dsp:txXfrm>
    </dsp:sp>
    <dsp:sp modelId="{EC77EA91-40F9-4187-B74D-49E4B49F2217}">
      <dsp:nvSpPr>
        <dsp:cNvPr id="0" name=""/>
        <dsp:cNvSpPr/>
      </dsp:nvSpPr>
      <dsp:spPr>
        <a:xfrm>
          <a:off x="551005" y="4124042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BA9631-5F50-40A9-A161-63FDF9EABBA9}">
      <dsp:nvSpPr>
        <dsp:cNvPr id="0" name=""/>
        <dsp:cNvSpPr/>
      </dsp:nvSpPr>
      <dsp:spPr>
        <a:xfrm>
          <a:off x="481013" y="4994819"/>
          <a:ext cx="7727898" cy="523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</a:t>
          </a: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научного электронного периодического журнала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81013" y="4994819"/>
        <a:ext cx="7727898" cy="523526"/>
      </dsp:txXfrm>
    </dsp:sp>
    <dsp:sp modelId="{4AEDD25B-4825-4645-9EC0-575B80119507}">
      <dsp:nvSpPr>
        <dsp:cNvPr id="0" name=""/>
        <dsp:cNvSpPr/>
      </dsp:nvSpPr>
      <dsp:spPr>
        <a:xfrm>
          <a:off x="76904" y="4909793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D34DF-E0F0-44A1-A857-64F212CDBCC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2CE3D-E28F-4AB8-9DB3-CE692547D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2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2CE3D-E28F-4AB8-9DB3-CE692547D3B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7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2CE3D-E28F-4AB8-9DB3-CE692547D3B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9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3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827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3847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157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37219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512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24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7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0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1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21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2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9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3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9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0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0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0812"/>
            <a:ext cx="6715080" cy="5893276"/>
          </a:xfrm>
          <a:prstGeom prst="rect">
            <a:avLst/>
          </a:prstGeom>
          <a:effectLst>
            <a:reflection blurRad="660400" endPos="65000" dist="50800" dir="5400000" sy="-100000" algn="bl" rotWithShape="0"/>
            <a:softEdge rad="71120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2564904"/>
            <a:ext cx="5995000" cy="21337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научно-исследовательской деятельности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Липецкого филиала за 2018 год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\\NODE1.vzfei.local\user_profiles\kafedr\ОЮСавенкова\Рабочий стол\ЮБИЛЕЙ\2018 год\100лет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3394129" cy="11572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5218425"/>
            <a:ext cx="61387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Заместитель директора </a:t>
            </a:r>
          </a:p>
          <a:p>
            <a:pPr algn="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по научной работе</a:t>
            </a:r>
          </a:p>
          <a:p>
            <a:pPr algn="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Смыслова О.Ю.</a:t>
            </a:r>
            <a:endParaRPr lang="ru-RU" sz="20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80" y="260648"/>
            <a:ext cx="5400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показатели работы кафедр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117925"/>
              </p:ext>
            </p:extLst>
          </p:nvPr>
        </p:nvGraphicFramePr>
        <p:xfrm>
          <a:off x="346381" y="1484784"/>
          <a:ext cx="8640963" cy="510088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37947">
                  <a:extLst>
                    <a:ext uri="{9D8B030D-6E8A-4147-A177-3AD203B41FA5}">
                      <a16:colId xmlns:a16="http://schemas.microsoft.com/office/drawing/2014/main" val="685852310"/>
                    </a:ext>
                  </a:extLst>
                </a:gridCol>
                <a:gridCol w="1491728">
                  <a:extLst>
                    <a:ext uri="{9D8B030D-6E8A-4147-A177-3AD203B41FA5}">
                      <a16:colId xmlns:a16="http://schemas.microsoft.com/office/drawing/2014/main" val="3358291698"/>
                    </a:ext>
                  </a:extLst>
                </a:gridCol>
                <a:gridCol w="886951">
                  <a:extLst>
                    <a:ext uri="{9D8B030D-6E8A-4147-A177-3AD203B41FA5}">
                      <a16:colId xmlns:a16="http://schemas.microsoft.com/office/drawing/2014/main" val="305695505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61313371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83885291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70234791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3733126353"/>
                    </a:ext>
                  </a:extLst>
                </a:gridCol>
              </a:tblGrid>
              <a:tr h="654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[2105] Публикация результатов научных исследований в сборниках научных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печатных листов на 1 НПР,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17259"/>
                  </a:ext>
                </a:extLst>
              </a:tr>
              <a:tr h="471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[2106] Подготовка и издание монографий, участие в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коллект.моногр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монографий,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345341"/>
                  </a:ext>
                </a:extLst>
              </a:tr>
              <a:tr h="471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[2107] Проведение научно –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практ.конф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изданием сборника статей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321643"/>
                  </a:ext>
                </a:extLst>
              </a:tr>
              <a:tr h="707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[2108.1] Участие в международных, всероссийских, региональных  и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-х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конкурсах научных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участников,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172270"/>
                  </a:ext>
                </a:extLst>
              </a:tr>
              <a:tr h="463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[2108.2] Публикация научных статей студентов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статей на 1  НПР (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рук.),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708616"/>
                  </a:ext>
                </a:extLst>
              </a:tr>
              <a:tr h="46303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[2108.3] Участие в научных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кружках и научных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науч.кружков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211624"/>
                  </a:ext>
                </a:extLst>
              </a:tr>
              <a:tr h="64220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[2108.4] Проведение научных студенческих конференций, научных семинаров и «круглых столов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986664"/>
                  </a:ext>
                </a:extLst>
              </a:tr>
              <a:tr h="471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[2108.5] Проведение со студентами деловых экономических игр,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499367"/>
                  </a:ext>
                </a:extLst>
              </a:tr>
              <a:tr h="69455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[2201] Активизация научных исследований 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публик.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НПР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РИНЦ, ед. в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13947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53436"/>
              </p:ext>
            </p:extLst>
          </p:nvPr>
        </p:nvGraphicFramePr>
        <p:xfrm>
          <a:off x="5963008" y="897663"/>
          <a:ext cx="3024336" cy="58712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47221579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72976793"/>
                    </a:ext>
                  </a:extLst>
                </a:gridCol>
                <a:gridCol w="784564">
                  <a:extLst>
                    <a:ext uri="{9D8B030D-6E8A-4147-A177-3AD203B41FA5}">
                      <a16:colId xmlns:a16="http://schemas.microsoft.com/office/drawing/2014/main" val="1566189906"/>
                    </a:ext>
                  </a:extLst>
                </a:gridCol>
                <a:gridCol w="727604">
                  <a:extLst>
                    <a:ext uri="{9D8B030D-6E8A-4147-A177-3AD203B41FA5}">
                      <a16:colId xmlns:a16="http://schemas.microsoft.com/office/drawing/2014/main" val="2062605919"/>
                    </a:ext>
                  </a:extLst>
                </a:gridCol>
              </a:tblGrid>
              <a:tr h="587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БУАС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ИМиОН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ЭМиМ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0215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58029"/>
              </p:ext>
            </p:extLst>
          </p:nvPr>
        </p:nvGraphicFramePr>
        <p:xfrm>
          <a:off x="346380" y="897663"/>
          <a:ext cx="5616628" cy="58712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217508">
                  <a:extLst>
                    <a:ext uri="{9D8B030D-6E8A-4147-A177-3AD203B41FA5}">
                      <a16:colId xmlns:a16="http://schemas.microsoft.com/office/drawing/2014/main" val="4260039422"/>
                    </a:ext>
                  </a:extLst>
                </a:gridCol>
                <a:gridCol w="1497686">
                  <a:extLst>
                    <a:ext uri="{9D8B030D-6E8A-4147-A177-3AD203B41FA5}">
                      <a16:colId xmlns:a16="http://schemas.microsoft.com/office/drawing/2014/main" val="620912373"/>
                    </a:ext>
                  </a:extLst>
                </a:gridCol>
                <a:gridCol w="901434">
                  <a:extLst>
                    <a:ext uri="{9D8B030D-6E8A-4147-A177-3AD203B41FA5}">
                      <a16:colId xmlns:a16="http://schemas.microsoft.com/office/drawing/2014/main" val="3620871444"/>
                    </a:ext>
                  </a:extLst>
                </a:gridCol>
              </a:tblGrid>
              <a:tr h="456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задачи, мероприятия, подзадачи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Измеритель конечного результата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Пороговые значения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535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3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06817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показатели работы кафедр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845377"/>
              </p:ext>
            </p:extLst>
          </p:nvPr>
        </p:nvGraphicFramePr>
        <p:xfrm>
          <a:off x="251520" y="908720"/>
          <a:ext cx="8640961" cy="54362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28038">
                  <a:extLst>
                    <a:ext uri="{9D8B030D-6E8A-4147-A177-3AD203B41FA5}">
                      <a16:colId xmlns:a16="http://schemas.microsoft.com/office/drawing/2014/main" val="2932993617"/>
                    </a:ext>
                  </a:extLst>
                </a:gridCol>
                <a:gridCol w="1999561">
                  <a:extLst>
                    <a:ext uri="{9D8B030D-6E8A-4147-A177-3AD203B41FA5}">
                      <a16:colId xmlns:a16="http://schemas.microsoft.com/office/drawing/2014/main" val="3897500541"/>
                    </a:ext>
                  </a:extLst>
                </a:gridCol>
                <a:gridCol w="928368">
                  <a:extLst>
                    <a:ext uri="{9D8B030D-6E8A-4147-A177-3AD203B41FA5}">
                      <a16:colId xmlns:a16="http://schemas.microsoft.com/office/drawing/2014/main" val="4144042075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val="2660588161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val="1483190969"/>
                    </a:ext>
                  </a:extLst>
                </a:gridCol>
                <a:gridCol w="856955">
                  <a:extLst>
                    <a:ext uri="{9D8B030D-6E8A-4147-A177-3AD203B41FA5}">
                      <a16:colId xmlns:a16="http://schemas.microsoft.com/office/drawing/2014/main" val="2937881942"/>
                    </a:ext>
                  </a:extLst>
                </a:gridCol>
                <a:gridCol w="856955">
                  <a:extLst>
                    <a:ext uri="{9D8B030D-6E8A-4147-A177-3AD203B41FA5}">
                      <a16:colId xmlns:a16="http://schemas.microsoft.com/office/drawing/2014/main" val="1166686394"/>
                    </a:ext>
                  </a:extLst>
                </a:gridCol>
              </a:tblGrid>
              <a:tr h="345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задачи, мероприятия, подзадачи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Измеритель конечного результата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Пороговые значения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БУАС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ИМиОН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ЭМиМ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756601"/>
                  </a:ext>
                </a:extLst>
              </a:tr>
              <a:tr h="57642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[2202] Создание системы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продвиж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езульт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НИР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НПР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университета на рынок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экспертно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–аналитических и научных работ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для органов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государственного управления,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077490"/>
                  </a:ext>
                </a:extLst>
              </a:tr>
              <a:tr h="23496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[2203]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доходов от научных исследований НПР филиала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НИР и услуг в научной сфере, тыс.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819659"/>
                  </a:ext>
                </a:extLst>
              </a:tr>
              <a:tr h="230569"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[2301]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выигранных грантов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выигранных грантов, ед. в год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060005"/>
                  </a:ext>
                </a:extLst>
              </a:tr>
              <a:tr h="345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выигранных международных грантов, ед. в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712755"/>
                  </a:ext>
                </a:extLst>
              </a:tr>
              <a:tr h="234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[2302] Осуществление совместных научных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зарубеж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партнерами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научных исследований, ед.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059744"/>
                  </a:ext>
                </a:extLst>
              </a:tr>
              <a:tr h="704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[2303] Разработка и реализация мер по продвижению публикаций трудов ученых филиала в международно-признанных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изданиях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публикаций в индексируемых зарубежных изданиях, ед. в год.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9" marR="1829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810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06" y="260632"/>
            <a:ext cx="6984776" cy="9001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динамика публикаций 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статей НПР филиала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513156"/>
              </p:ext>
            </p:extLst>
          </p:nvPr>
        </p:nvGraphicFramePr>
        <p:xfrm>
          <a:off x="467544" y="1412776"/>
          <a:ext cx="77048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732240" y="2661590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2115379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50441" y="2505294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83668" y="2517552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36096" y="1758403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>
            <a:endCxn id="14" idx="1"/>
          </p:cNvCxnSpPr>
          <p:nvPr/>
        </p:nvCxnSpPr>
        <p:spPr>
          <a:xfrm>
            <a:off x="2327564" y="2608118"/>
            <a:ext cx="622877" cy="51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670521" y="2187408"/>
            <a:ext cx="485746" cy="4381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3"/>
          </p:cNvCxnSpPr>
          <p:nvPr/>
        </p:nvCxnSpPr>
        <p:spPr>
          <a:xfrm flipV="1">
            <a:off x="4860032" y="1866415"/>
            <a:ext cx="566527" cy="356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6" idx="3"/>
            <a:endCxn id="12" idx="1"/>
          </p:cNvCxnSpPr>
          <p:nvPr/>
        </p:nvCxnSpPr>
        <p:spPr>
          <a:xfrm>
            <a:off x="6156176" y="1866415"/>
            <a:ext cx="576064" cy="9031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6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318" y="404664"/>
            <a:ext cx="7922840" cy="5151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в РИНЦ в целом по филиалу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132" t="36000" r="27556" b="12901"/>
          <a:stretch/>
        </p:blipFill>
        <p:spPr>
          <a:xfrm>
            <a:off x="274072" y="1124744"/>
            <a:ext cx="7920880" cy="525658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164288" y="5949280"/>
            <a:ext cx="86409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188640"/>
            <a:ext cx="6431361" cy="10801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преподавателей филиала по индексу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875146"/>
              </p:ext>
            </p:extLst>
          </p:nvPr>
        </p:nvGraphicFramePr>
        <p:xfrm>
          <a:off x="395536" y="1268760"/>
          <a:ext cx="8208912" cy="476245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32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преподавателя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Нестерова Н.Н., Рубцова Л.Н., Смыслова О.Ю.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Макаров И.Н., 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Чернявская Ю.А.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Графов А.В., Кидинов А.В.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Морозова Н.С., Целыковская А.А.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Егоров В.А.,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Корякина Т.В., Левчегов О.Н., </a:t>
                      </a:r>
                    </a:p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Некрасова Е.А.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Уродовских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В.Н.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Кукина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Е.Е., 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Стрельникова Т.Д., 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Березина Н.Н., </a:t>
                      </a:r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Осипова И.В., </a:t>
                      </a:r>
                      <a:r>
                        <a:rPr lang="ru-RU" sz="2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Исмайлова</a:t>
                      </a:r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Т.Ю., </a:t>
                      </a:r>
                    </a:p>
                    <a:p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Ракитина И.С., </a:t>
                      </a:r>
                      <a:r>
                        <a:rPr lang="ru-RU" sz="2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Шамрина</a:t>
                      </a:r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И.В.,</a:t>
                      </a:r>
                      <a:r>
                        <a:rPr lang="ru-RU" sz="2000" b="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Черкасов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3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45" y="260648"/>
            <a:ext cx="6799827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преподавателей филиала по индексу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(продолжение)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138371"/>
              </p:ext>
            </p:extLst>
          </p:nvPr>
        </p:nvGraphicFramePr>
        <p:xfrm>
          <a:off x="251520" y="1347245"/>
          <a:ext cx="8352928" cy="468381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4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76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преподавателя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613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Гудович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Г.К., Донской Д.А., </a:t>
                      </a:r>
                      <a:r>
                        <a:rPr lang="ru-RU" sz="2000" b="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Кокорева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А.А., 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Колесников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В.В., 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Решетникова Е.В.,</a:t>
                      </a:r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Рыбина И.В., Спесивцев В.А., </a:t>
                      </a:r>
                      <a:r>
                        <a:rPr lang="ru-RU" sz="2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Турганова</a:t>
                      </a:r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Л.В., Широкова О.В.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29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Гуськов А.А., </a:t>
                      </a:r>
                      <a:r>
                        <a:rPr lang="ru-RU" sz="2000" b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Башаримов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Ю.П.,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Кадильникова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Л.В., 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Линченко А.А.,</a:t>
                      </a:r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Самойлова ТД., Черпаков И.В.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749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Измалкова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И.В.,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Олейникова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Т.А.,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Евсин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М.Ю., </a:t>
                      </a:r>
                    </a:p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Коноплев С.Г., Рязанцева Е.А.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292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Букреев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В.В., 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Дмитров Д.В., Казаков</a:t>
                      </a:r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С.В., Кондрашин Ю.А., Логунова И.В., Журавлева О.В.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29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Барышева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И.В., Коротков Е.А., Яблоновский Ю.А.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9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79512" y="203444"/>
            <a:ext cx="7024744" cy="8640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развитию научно-исследовательской деятельности в филиале и повышению ее эффективности </a:t>
            </a:r>
            <a:endParaRPr lang="en-US" alt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05205139"/>
              </p:ext>
            </p:extLst>
          </p:nvPr>
        </p:nvGraphicFramePr>
        <p:xfrm>
          <a:off x="107504" y="908720"/>
          <a:ext cx="82089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0745" y="126876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7243" y="206084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6258" y="288894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3542" y="3645024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6258" y="4443509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3502" y="5241994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602128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1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347713" cy="65916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Липецкого филиала Финуниверситета по показателям мониторинга эффективности деятельности  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488" t="46915" r="14169" b="18500"/>
          <a:stretch/>
        </p:blipFill>
        <p:spPr>
          <a:xfrm>
            <a:off x="982609" y="3861048"/>
            <a:ext cx="5832648" cy="2744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350" t="46552" r="56743" b="19584"/>
          <a:stretch/>
        </p:blipFill>
        <p:spPr>
          <a:xfrm>
            <a:off x="1373148" y="894115"/>
            <a:ext cx="4062948" cy="2773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3491880" y="4437112"/>
            <a:ext cx="194421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0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347713" cy="65916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Липецкого филиала Финуниверситета по показателям мониторинга эффективности деятельности  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470" t="25501" r="20863" b="10100"/>
          <a:stretch/>
        </p:blipFill>
        <p:spPr>
          <a:xfrm>
            <a:off x="179512" y="1124744"/>
            <a:ext cx="8839765" cy="5458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02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489769" cy="7200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выполнения филиалами норматива финансирования НИР на 1 НПР, тыс. руб.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435064"/>
              </p:ext>
            </p:extLst>
          </p:nvPr>
        </p:nvGraphicFramePr>
        <p:xfrm>
          <a:off x="251520" y="984710"/>
          <a:ext cx="8568952" cy="5324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3608" y="4437112"/>
            <a:ext cx="3456384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027" y="404664"/>
            <a:ext cx="6984776" cy="1008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источников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НИР, тыс. руб.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249181"/>
              </p:ext>
            </p:extLst>
          </p:nvPr>
        </p:nvGraphicFramePr>
        <p:xfrm>
          <a:off x="467544" y="1412776"/>
          <a:ext cx="77048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483040" y="1617452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5610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3068960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2766,6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4041068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999,5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4149080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795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20072" y="2595704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3533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>
            <a:stCxn id="15" idx="3"/>
            <a:endCxn id="14" idx="1"/>
          </p:cNvCxnSpPr>
          <p:nvPr/>
        </p:nvCxnSpPr>
        <p:spPr>
          <a:xfrm flipV="1">
            <a:off x="2267744" y="4149080"/>
            <a:ext cx="576064" cy="1080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3" idx="1"/>
          </p:cNvCxnSpPr>
          <p:nvPr/>
        </p:nvCxnSpPr>
        <p:spPr>
          <a:xfrm flipV="1">
            <a:off x="3563888" y="3176972"/>
            <a:ext cx="432048" cy="9721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3"/>
            <a:endCxn id="16" idx="1"/>
          </p:cNvCxnSpPr>
          <p:nvPr/>
        </p:nvCxnSpPr>
        <p:spPr>
          <a:xfrm flipV="1">
            <a:off x="4716016" y="2703716"/>
            <a:ext cx="504056" cy="4732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2" idx="1"/>
          </p:cNvCxnSpPr>
          <p:nvPr/>
        </p:nvCxnSpPr>
        <p:spPr>
          <a:xfrm flipV="1">
            <a:off x="5940152" y="1725464"/>
            <a:ext cx="542888" cy="9834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0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284" y="158214"/>
            <a:ext cx="6347713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показатели работы филиала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34407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Мероприятие 2.1. Развитие инфраструктуры обеспечения и стимулирования научных исследований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165491"/>
              </p:ext>
            </p:extLst>
          </p:nvPr>
        </p:nvGraphicFramePr>
        <p:xfrm>
          <a:off x="251520" y="1478035"/>
          <a:ext cx="8568952" cy="51506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81804">
                  <a:extLst>
                    <a:ext uri="{9D8B030D-6E8A-4147-A177-3AD203B41FA5}">
                      <a16:colId xmlns:a16="http://schemas.microsoft.com/office/drawing/2014/main" val="3662912696"/>
                    </a:ext>
                  </a:extLst>
                </a:gridCol>
                <a:gridCol w="1933048">
                  <a:extLst>
                    <a:ext uri="{9D8B030D-6E8A-4147-A177-3AD203B41FA5}">
                      <a16:colId xmlns:a16="http://schemas.microsoft.com/office/drawing/2014/main" val="1300903678"/>
                    </a:ext>
                  </a:extLst>
                </a:gridCol>
                <a:gridCol w="1141932">
                  <a:extLst>
                    <a:ext uri="{9D8B030D-6E8A-4147-A177-3AD203B41FA5}">
                      <a16:colId xmlns:a16="http://schemas.microsoft.com/office/drawing/2014/main" val="33246834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510198893"/>
                    </a:ext>
                  </a:extLst>
                </a:gridCol>
              </a:tblGrid>
              <a:tr h="798837">
                <a:tc>
                  <a:txBody>
                    <a:bodyPr/>
                    <a:lstStyle/>
                    <a:p>
                      <a:pPr marL="0" marR="48260" indent="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задачи, мероприятия, проекта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Измеритель конечного результата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</a:t>
                      </a:r>
                    </a:p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</a:t>
                      </a:r>
                    </a:p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2018 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</a:t>
                      </a:r>
                    </a:p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</a:t>
                      </a:r>
                    </a:p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2018 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7427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4826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[2101] Развитие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филиальских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научных изданий, отражающих результаты научно-исследовательской работы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изданий, ед. в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367622"/>
                  </a:ext>
                </a:extLst>
              </a:tr>
              <a:tr h="345035">
                <a:tc rowSpan="2">
                  <a:txBody>
                    <a:bodyPr/>
                    <a:lstStyle/>
                    <a:p>
                      <a:pPr marL="0" marR="4826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[2102] Разработка системы стимулирования вовлечения всех научно – педагогических работников в исследовательскую деятельность университета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НПР, участвующих в НИР, %.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150871"/>
                  </a:ext>
                </a:extLst>
              </a:tr>
              <a:tr h="430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НИР на 1 НПР,</a:t>
                      </a:r>
                    </a:p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403868"/>
                  </a:ext>
                </a:extLst>
              </a:tr>
              <a:tr h="697213">
                <a:tc>
                  <a:txBody>
                    <a:bodyPr/>
                    <a:lstStyle/>
                    <a:p>
                      <a:pPr marR="482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[2103] Участие профессорско-преподавательского состава филиала в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международных, всероссийских, региональных научных мероприятиях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НПР, участвующих в конференциях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218079"/>
                  </a:ext>
                </a:extLst>
              </a:tr>
              <a:tr h="714303">
                <a:tc>
                  <a:txBody>
                    <a:bodyPr/>
                    <a:lstStyle/>
                    <a:p>
                      <a:pPr marR="482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[2104] Публикация результатов научных исследований в периодических изданиях, в том числе в журналах, включенных в перечень рецензируемых научных журналов и изданий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публикаций на 1 НПР, 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323041"/>
                  </a:ext>
                </a:extLst>
              </a:tr>
              <a:tr h="585324">
                <a:tc>
                  <a:txBody>
                    <a:bodyPr/>
                    <a:lstStyle/>
                    <a:p>
                      <a:pPr marR="482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[2105]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результатов научных исследований в сборниках научных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печатных листов на 1 НПР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8295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R="482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[2106] Подготовка и издание монографий, участие в коллективных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монографиях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монографий, 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023681"/>
                  </a:ext>
                </a:extLst>
              </a:tr>
              <a:tr h="350960">
                <a:tc>
                  <a:txBody>
                    <a:bodyPr/>
                    <a:lstStyle/>
                    <a:p>
                      <a:pPr marR="482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[2107] Проведение научно – практических конференций с изданием сборника статей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мероприятий, 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90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5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284" y="158214"/>
            <a:ext cx="6347713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показатели работы филиала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34407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Мероприятие 2.1. Развитие инфраструктуры обеспечения и стимулирования научных исследований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305090"/>
              </p:ext>
            </p:extLst>
          </p:nvPr>
        </p:nvGraphicFramePr>
        <p:xfrm>
          <a:off x="323527" y="1628800"/>
          <a:ext cx="8352929" cy="44170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0107">
                  <a:extLst>
                    <a:ext uri="{9D8B030D-6E8A-4147-A177-3AD203B41FA5}">
                      <a16:colId xmlns:a16="http://schemas.microsoft.com/office/drawing/2014/main" val="3013814608"/>
                    </a:ext>
                  </a:extLst>
                </a:gridCol>
                <a:gridCol w="1465426">
                  <a:extLst>
                    <a:ext uri="{9D8B030D-6E8A-4147-A177-3AD203B41FA5}">
                      <a16:colId xmlns:a16="http://schemas.microsoft.com/office/drawing/2014/main" val="2171673589"/>
                    </a:ext>
                  </a:extLst>
                </a:gridCol>
                <a:gridCol w="1493220">
                  <a:extLst>
                    <a:ext uri="{9D8B030D-6E8A-4147-A177-3AD203B41FA5}">
                      <a16:colId xmlns:a16="http://schemas.microsoft.com/office/drawing/2014/main" val="124059529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193929062"/>
                    </a:ext>
                  </a:extLst>
                </a:gridCol>
              </a:tblGrid>
              <a:tr h="943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задачи, мероприятия, проекта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Измеритель конечного результата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</a:t>
                      </a: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2018 год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</a:t>
                      </a: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2018 год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86766"/>
                  </a:ext>
                </a:extLst>
              </a:tr>
              <a:tr h="928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[2108.1] Участие в международных, всероссийских, региональных  и университетских конкурсах научных работ.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участников,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358298"/>
                  </a:ext>
                </a:extLst>
              </a:tr>
              <a:tr h="585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[2108.2] Публикация научных статей студентов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статей на 1  НПР (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рук.),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368379"/>
                  </a:ext>
                </a:extLst>
              </a:tr>
              <a:tr h="3900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[2108.3] Участие в научных студенческих кружках и научных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научных кружков,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114762"/>
                  </a:ext>
                </a:extLst>
              </a:tr>
              <a:tr h="74406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[2108.4] Проведение научных студенческих конференций, научных семинаров и «круглых столов».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322022"/>
                  </a:ext>
                </a:extLst>
              </a:tr>
              <a:tr h="3900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[2108.5] Проведение со студентами деловых экономических игр, конкурсов.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026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5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284" y="158214"/>
            <a:ext cx="6347713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показатели работы филиала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34407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2.2. Развитие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–аналитической,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международной научной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20064"/>
              </p:ext>
            </p:extLst>
          </p:nvPr>
        </p:nvGraphicFramePr>
        <p:xfrm>
          <a:off x="251520" y="1452875"/>
          <a:ext cx="8712967" cy="50235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126977873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10486923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742914699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1976819915"/>
                    </a:ext>
                  </a:extLst>
                </a:gridCol>
              </a:tblGrid>
              <a:tr h="60797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задачи, мероприятия, проекта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Измеритель конечного результата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знач.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2018 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</a:t>
                      </a: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2018 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05020"/>
                  </a:ext>
                </a:extLst>
              </a:tr>
              <a:tr h="54521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[2201] 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Активизация научных исследований и публикаций по приоритетным направлениям развития Финансового университета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публикаций НПР филиала в РИНЦ, ед. в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065116"/>
                  </a:ext>
                </a:extLst>
              </a:tr>
              <a:tr h="87217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[2202] Создание системы продвижения результатов НИР научно–педагогических работников университета на рынок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экспертно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–аналитических и научных работ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направленных в адрес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упр.,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243638"/>
                  </a:ext>
                </a:extLst>
              </a:tr>
              <a:tr h="54521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[2203]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доходов от научных исследований НПР филиала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НИР и услуг в научной сфере, тыс.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80222"/>
                  </a:ext>
                </a:extLst>
              </a:tr>
              <a:tr h="417975"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[2301]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выигранных грантов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выигранных грантов, ед. в год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678229"/>
                  </a:ext>
                </a:extLst>
              </a:tr>
              <a:tr h="381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выигранных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меж.грантов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ед. в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852568"/>
                  </a:ext>
                </a:extLst>
              </a:tr>
              <a:tr h="38771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[2302] Осуществление совместных научных исследований с зарубежными партнерами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научных исследований, ед.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755250"/>
                  </a:ext>
                </a:extLst>
              </a:tr>
              <a:tr h="76297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[2303] Разработка и реализация мер по продвижению публикаций трудов ученых филиала в международно-признанных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изданиях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публикаций в индексируемых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зарубеж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изд.,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в год.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3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472608" cy="504056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показатели работы кафедр</a:t>
            </a:r>
            <a:endParaRPr lang="ru-RU" sz="2500" dirty="0">
              <a:solidFill>
                <a:srgbClr val="C0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501525"/>
              </p:ext>
            </p:extLst>
          </p:nvPr>
        </p:nvGraphicFramePr>
        <p:xfrm>
          <a:off x="179512" y="1124744"/>
          <a:ext cx="8856984" cy="500945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318897">
                  <a:extLst>
                    <a:ext uri="{9D8B030D-6E8A-4147-A177-3AD203B41FA5}">
                      <a16:colId xmlns:a16="http://schemas.microsoft.com/office/drawing/2014/main" val="170882798"/>
                    </a:ext>
                  </a:extLst>
                </a:gridCol>
                <a:gridCol w="1577647">
                  <a:extLst>
                    <a:ext uri="{9D8B030D-6E8A-4147-A177-3AD203B41FA5}">
                      <a16:colId xmlns:a16="http://schemas.microsoft.com/office/drawing/2014/main" val="381628823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57067817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7652418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431587257"/>
                    </a:ext>
                  </a:extLst>
                </a:gridCol>
                <a:gridCol w="784564">
                  <a:extLst>
                    <a:ext uri="{9D8B030D-6E8A-4147-A177-3AD203B41FA5}">
                      <a16:colId xmlns:a16="http://schemas.microsoft.com/office/drawing/2014/main" val="2707164521"/>
                    </a:ext>
                  </a:extLst>
                </a:gridCol>
                <a:gridCol w="727604">
                  <a:extLst>
                    <a:ext uri="{9D8B030D-6E8A-4147-A177-3AD203B41FA5}">
                      <a16:colId xmlns:a16="http://schemas.microsoft.com/office/drawing/2014/main" val="3935002664"/>
                    </a:ext>
                  </a:extLst>
                </a:gridCol>
              </a:tblGrid>
              <a:tr h="181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задачи, мероприятия, подзадачи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Измеритель конечного результата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Пороговые значения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БУАС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ИМиОН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ЭМиМ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806819"/>
                  </a:ext>
                </a:extLst>
              </a:tr>
              <a:tr h="333268">
                <a:tc>
                  <a:txBody>
                    <a:bodyPr/>
                    <a:lstStyle/>
                    <a:p>
                      <a:pPr marL="0" inden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[2101] Развитие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филиальских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научных изданий, отражающих результаты научно-исследовательской работы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изданий, ед. в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078792"/>
                  </a:ext>
                </a:extLst>
              </a:tr>
              <a:tr h="181626"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[2102] Разработка системы стимулирования вовлечения всех научно – педагогических работников в исследовательскую деятельность университета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НПР, участвующих в НИР, %.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228723"/>
                  </a:ext>
                </a:extLst>
              </a:tr>
              <a:tr h="236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НИР на 1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НПР, тыс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796662"/>
                  </a:ext>
                </a:extLst>
              </a:tr>
              <a:tr h="363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[2103] Участие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ППС филиала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международных, всероссийских, региональных научных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НПР, участвующих в конференциях,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631957"/>
                  </a:ext>
                </a:extLst>
              </a:tr>
              <a:tr h="363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[2104]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результатов научных исследований в периодических изданиях, в том числе в журналах, включенных в перечень рецензируемых научных журналов и изданий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публикаций</a:t>
                      </a: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НПР,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34487"/>
                  </a:ext>
                </a:extLst>
              </a:tr>
              <a:tr h="181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[2105]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результатов научных исследований в сборниках научных трудов.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печатных листов на 1 НПР,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84" marR="106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248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2275</TotalTime>
  <Words>1377</Words>
  <Application>Microsoft Office PowerPoint</Application>
  <PresentationFormat>Экран (4:3)</PresentationFormat>
  <Paragraphs>375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Times New Roman</vt:lpstr>
      <vt:lpstr>Trebuchet MS</vt:lpstr>
      <vt:lpstr>Wingdings 3</vt:lpstr>
      <vt:lpstr>Аспект</vt:lpstr>
      <vt:lpstr>Основные результаты  научно-исследовательской деятельности  Липецкого филиала за 2018 год</vt:lpstr>
      <vt:lpstr>Позиции Липецкого филиала Финуниверситета по показателям мониторинга эффективности деятельности  </vt:lpstr>
      <vt:lpstr>Позиции Липецкого филиала Финуниверситета по показателям мониторинга эффективности деятельности  </vt:lpstr>
      <vt:lpstr>Показатель выполнения филиалами норматива финансирования НИР на 1 НПР, тыс. руб.</vt:lpstr>
      <vt:lpstr>Структура источников  финансирования НИР, тыс. руб.</vt:lpstr>
      <vt:lpstr>Общие показатели работы филиала</vt:lpstr>
      <vt:lpstr>Общие показатели работы филиала</vt:lpstr>
      <vt:lpstr>Общие показатели работы филиала</vt:lpstr>
      <vt:lpstr>Общие показатели работы кафедр</vt:lpstr>
      <vt:lpstr>Общие показатели работы кафедр</vt:lpstr>
      <vt:lpstr>Общие показатели работы кафедр</vt:lpstr>
      <vt:lpstr>Структура и динамика публикаций  статей НПР филиала</vt:lpstr>
      <vt:lpstr>Показатели в РИНЦ в целом по филиалу</vt:lpstr>
      <vt:lpstr>Рейтинг преподавателей филиала по индексу Хирша</vt:lpstr>
      <vt:lpstr>Рейтинг преподавателей филиала по индексу Хирша (продолжение)</vt:lpstr>
      <vt:lpstr>Задачи по развитию научно-исследовательской деятельности в филиале и повышению ее эффективности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Савенкова Ольга Юрьевна</dc:creator>
  <cp:lastModifiedBy>Савенкова Ольга Юрьевна</cp:lastModifiedBy>
  <cp:revision>86</cp:revision>
  <dcterms:created xsi:type="dcterms:W3CDTF">2015-12-15T06:25:39Z</dcterms:created>
  <dcterms:modified xsi:type="dcterms:W3CDTF">2019-02-26T11:39:50Z</dcterms:modified>
</cp:coreProperties>
</file>