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sldIdLst>
    <p:sldId id="256" r:id="rId2"/>
    <p:sldId id="262" r:id="rId3"/>
    <p:sldId id="257" r:id="rId4"/>
    <p:sldId id="263" r:id="rId5"/>
    <p:sldId id="258" r:id="rId6"/>
    <p:sldId id="271" r:id="rId7"/>
    <p:sldId id="274" r:id="rId8"/>
    <p:sldId id="259" r:id="rId9"/>
    <p:sldId id="260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80" r:id="rId18"/>
    <p:sldId id="275" r:id="rId19"/>
    <p:sldId id="276" r:id="rId20"/>
    <p:sldId id="277" r:id="rId21"/>
    <p:sldId id="278" r:id="rId22"/>
    <p:sldId id="281" r:id="rId23"/>
    <p:sldId id="282" r:id="rId24"/>
    <p:sldId id="283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712" y="-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1.8739753080881806E-2"/>
                  <c:y val="-5.7892364646682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117827156617265E-2"/>
                  <c:y val="-6.5128910227518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739753080881806E-2"/>
                  <c:y val="-7.9602001389188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2356543132345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3101432086028159E-2"/>
                  <c:y val="-8.3220274179606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201</c:v>
                </c:pt>
                <c:pt idx="1">
                  <c:v>193</c:v>
                </c:pt>
                <c:pt idx="2">
                  <c:v>81</c:v>
                </c:pt>
                <c:pt idx="3">
                  <c:v>109</c:v>
                </c:pt>
                <c:pt idx="4">
                  <c:v>530</c:v>
                </c:pt>
                <c:pt idx="5">
                  <c:v>791.1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025408"/>
        <c:axId val="71026944"/>
      </c:lineChart>
      <c:catAx>
        <c:axId val="71025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1026944"/>
        <c:crosses val="autoZero"/>
        <c:auto val="1"/>
        <c:lblAlgn val="ctr"/>
        <c:lblOffset val="100"/>
        <c:noMultiLvlLbl val="0"/>
      </c:catAx>
      <c:valAx>
        <c:axId val="71026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025408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990339749198145E-2"/>
          <c:y val="4.4057617797775402E-2"/>
          <c:w val="0.91454669728783899"/>
          <c:h val="0.6316666666666667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международные конференции</c:v>
                </c:pt>
              </c:strCache>
            </c:strRef>
          </c:tx>
          <c:dLbls>
            <c:dLbl>
              <c:idx val="5"/>
              <c:layout>
                <c:manualLayout>
                  <c:x val="-1.5262727218343137E-2"/>
                  <c:y val="-2.3914480311980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всероссийские конференции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общефилиальские и кафедральные конференции</c:v>
                </c:pt>
              </c:strCache>
            </c:strRef>
          </c:tx>
          <c:dLbls>
            <c:dLbl>
              <c:idx val="3"/>
              <c:layout>
                <c:manualLayout>
                  <c:x val="-2.8829595856870605E-2"/>
                  <c:y val="-3.9825324067935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8</c:v>
                </c:pt>
                <c:pt idx="4">
                  <c:v>10</c:v>
                </c:pt>
                <c:pt idx="5">
                  <c:v>23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заседания круглых столов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4</c:v>
                </c:pt>
                <c:pt idx="5">
                  <c:v>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406336"/>
        <c:axId val="29407872"/>
      </c:lineChart>
      <c:catAx>
        <c:axId val="29406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407872"/>
        <c:crosses val="autoZero"/>
        <c:auto val="1"/>
        <c:lblAlgn val="ctr"/>
        <c:lblOffset val="100"/>
        <c:noMultiLvlLbl val="0"/>
      </c:catAx>
      <c:valAx>
        <c:axId val="29407872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294063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6261482939632543E-2"/>
          <c:y val="0.78307211598550186"/>
          <c:w val="0.90664370078740153"/>
          <c:h val="0.21692787430398505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812826310699454E-2"/>
          <c:y val="5.6914098407382326E-2"/>
          <c:w val="0.87634169352158631"/>
          <c:h val="0.6573927852813532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Статьи ВАК</c:v>
                </c:pt>
              </c:strCache>
            </c:strRef>
          </c:tx>
          <c:dLbls>
            <c:dLbl>
              <c:idx val="0"/>
              <c:layout>
                <c:manualLayout>
                  <c:x val="-1.3833633402451586E-2"/>
                  <c:y val="-5.0678733031674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8417716908580606E-2"/>
                  <c:y val="-6.1538461538461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208858454290258E-2"/>
                  <c:y val="-7.2398190045249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938062629596689E-2"/>
                  <c:y val="-5.0678733031674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5938062629596772E-2"/>
                  <c:y val="-3.9819004524886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</c:v>
                </c:pt>
                <c:pt idx="1">
                  <c:v>3</c:v>
                </c:pt>
                <c:pt idx="2">
                  <c:v>11</c:v>
                </c:pt>
                <c:pt idx="3">
                  <c:v>30</c:v>
                </c:pt>
                <c:pt idx="4">
                  <c:v>49</c:v>
                </c:pt>
                <c:pt idx="5">
                  <c:v>55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научные публикации в периодических журналах</c:v>
                </c:pt>
              </c:strCache>
            </c:strRef>
          </c:tx>
          <c:dLbls>
            <c:dLbl>
              <c:idx val="3"/>
              <c:layout>
                <c:manualLayout>
                  <c:x val="-1.9021245928370855E-2"/>
                  <c:y val="-4.7058823529411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10</c:v>
                </c:pt>
                <c:pt idx="4">
                  <c:v>11</c:v>
                </c:pt>
                <c:pt idx="5">
                  <c:v>23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тезисы и доклады конференций</c:v>
                </c:pt>
              </c:strCache>
            </c:strRef>
          </c:tx>
          <c:dLbls>
            <c:dLbl>
              <c:idx val="0"/>
              <c:layout>
                <c:manualLayout>
                  <c:x val="-6.9168167012257878E-2"/>
                  <c:y val="-7.6018099547511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667266804903255E-2"/>
                  <c:y val="-6.8778280542986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29</c:v>
                </c:pt>
                <c:pt idx="1">
                  <c:v>35</c:v>
                </c:pt>
                <c:pt idx="2">
                  <c:v>62</c:v>
                </c:pt>
                <c:pt idx="3">
                  <c:v>119</c:v>
                </c:pt>
                <c:pt idx="4">
                  <c:v>103</c:v>
                </c:pt>
                <c:pt idx="5">
                  <c:v>77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монографии 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4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  <c:pt idx="4">
                  <c:v>9</c:v>
                </c:pt>
                <c:pt idx="5">
                  <c:v>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79904"/>
        <c:axId val="33202176"/>
      </c:lineChart>
      <c:catAx>
        <c:axId val="33179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202176"/>
        <c:crosses val="autoZero"/>
        <c:auto val="1"/>
        <c:lblAlgn val="ctr"/>
        <c:lblOffset val="100"/>
        <c:noMultiLvlLbl val="0"/>
      </c:catAx>
      <c:valAx>
        <c:axId val="33202176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331799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709663286888459E-2"/>
          <c:y val="0.80106540866072806"/>
          <c:w val="0.92402311692830763"/>
          <c:h val="0.1862389493732055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публикаций</c:v>
                </c:pt>
              </c:strCache>
            </c:strRef>
          </c:tx>
          <c:dLbls>
            <c:dLbl>
              <c:idx val="0"/>
              <c:layout>
                <c:manualLayout>
                  <c:x val="-3.0092592592592591E-2"/>
                  <c:y val="-5.5646926821787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2407407407407406E-2"/>
                  <c:y val="-4.3722585359975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8611111111111112E-2"/>
                  <c:y val="-5.1672146334516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925925925925923E-2"/>
                  <c:y val="-5.5646926821787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924724874806227E-2"/>
                  <c:y val="3.5392007725637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2627620814717367E-2"/>
                  <c:y val="-3.8105595104817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 formatCode="m/d/yyyy">
                  <c:v>42095</c:v>
                </c:pt>
                <c:pt idx="5" formatCode="m/d/yyyy">
                  <c:v>42186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207</c:v>
                </c:pt>
                <c:pt idx="1">
                  <c:v>232</c:v>
                </c:pt>
                <c:pt idx="2">
                  <c:v>296</c:v>
                </c:pt>
                <c:pt idx="3">
                  <c:v>671</c:v>
                </c:pt>
                <c:pt idx="4">
                  <c:v>1160</c:v>
                </c:pt>
                <c:pt idx="5">
                  <c:v>1224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число цитирований</c:v>
                </c:pt>
              </c:strCache>
            </c:strRef>
          </c:tx>
          <c:dLbls>
            <c:dLbl>
              <c:idx val="4"/>
              <c:layout>
                <c:manualLayout>
                  <c:x val="-7.7470623720936507E-2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7360490578928404E-2"/>
                  <c:y val="-2.1706989821643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 formatCode="m/d/yyyy">
                  <c:v>42095</c:v>
                </c:pt>
                <c:pt idx="5" formatCode="m/d/yyyy">
                  <c:v>42186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108</c:v>
                </c:pt>
                <c:pt idx="3">
                  <c:v>529</c:v>
                </c:pt>
                <c:pt idx="4">
                  <c:v>1476</c:v>
                </c:pt>
                <c:pt idx="5">
                  <c:v>2216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133632"/>
        <c:axId val="70135168"/>
      </c:lineChart>
      <c:catAx>
        <c:axId val="701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0135168"/>
        <c:crosses val="autoZero"/>
        <c:auto val="1"/>
        <c:lblAlgn val="ctr"/>
        <c:lblOffset val="100"/>
        <c:noMultiLvlLbl val="0"/>
      </c:catAx>
      <c:valAx>
        <c:axId val="70135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01336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AD8D91A-A2EE-4B54-B3C6-F6C67903BA9C}" type="datetime1">
              <a:rPr lang="en-US" smtClean="0"/>
              <a:pPr/>
              <a:t>9/3/2015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9/3/2015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9/3/2015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9/3/2015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9/3/2015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9/3/2015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9/3/2015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9/3/2015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fh.ru/index.php/ru/konkursy/osnovnoj-konkurs/444-osnovnoe-objavlenie-konkursov-rgnf-2016-goda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71601" y="2708476"/>
            <a:ext cx="7075120" cy="170216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научно-исследовательской работе ППС и студентов Липецкого филиала 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2014-2015 учебный год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788021" y="4725144"/>
            <a:ext cx="3309803" cy="1260629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Докладчик: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Савенкова О.Ю., заместитель директора по научной работе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Подзаголовок 1"/>
          <p:cNvSpPr txBox="1">
            <a:spLocks/>
          </p:cNvSpPr>
          <p:nvPr/>
        </p:nvSpPr>
        <p:spPr>
          <a:xfrm>
            <a:off x="827584" y="5733257"/>
            <a:ext cx="3309803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Заседание Ученого совета</a:t>
            </a:r>
          </a:p>
          <a:p>
            <a:r>
              <a:rPr lang="ru-RU" dirty="0" smtClean="0"/>
              <a:t>30.06.2015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4934219" y="222962"/>
            <a:ext cx="3017409" cy="1704550"/>
            <a:chOff x="-6528733" y="223719"/>
            <a:chExt cx="6215064" cy="1405490"/>
          </a:xfrm>
        </p:grpSpPr>
        <p:sp>
          <p:nvSpPr>
            <p:cNvPr id="6" name="TextBox 4"/>
            <p:cNvSpPr txBox="1">
              <a:spLocks noChangeArrowheads="1"/>
            </p:cNvSpPr>
            <p:nvPr/>
          </p:nvSpPr>
          <p:spPr bwMode="auto">
            <a:xfrm>
              <a:off x="-6528733" y="1281212"/>
              <a:ext cx="6215064" cy="347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  <a:latin typeface="Palatino Linotype" pitchFamily="18" charset="0"/>
                </a:rPr>
                <a:t>Финансовый университет </a:t>
              </a:r>
            </a:p>
            <a:p>
              <a:pPr algn="ctr"/>
              <a:r>
                <a:rPr lang="ru-RU" sz="14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  <a:latin typeface="Palatino Linotype" pitchFamily="18" charset="0"/>
                </a:rPr>
                <a:t>при Правительстве Российской Федерации</a:t>
              </a:r>
              <a:endParaRPr lang="ru-RU" sz="1400" dirty="0">
                <a:solidFill>
                  <a:schemeClr val="accent5">
                    <a:lumMod val="40000"/>
                    <a:lumOff val="60000"/>
                  </a:schemeClr>
                </a:solidFill>
                <a:latin typeface="Palatino Linotype" pitchFamily="18" charset="0"/>
              </a:endParaRPr>
            </a:p>
          </p:txBody>
        </p:sp>
        <p:pic>
          <p:nvPicPr>
            <p:cNvPr id="7" name="Picture 2" descr="D:\ФОО плакаты, презентации\ПРЕЗЕНТАЦИЯ\2\рисунки\logo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705054" y="223719"/>
              <a:ext cx="2567703" cy="978952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47963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9269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проведения в филиале научных мероприятий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60537298"/>
              </p:ext>
            </p:extLst>
          </p:nvPr>
        </p:nvGraphicFramePr>
        <p:xfrm>
          <a:off x="827584" y="1772816"/>
          <a:ext cx="748883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095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492896"/>
            <a:ext cx="7024744" cy="126194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Сотрудничество между вузами и организациями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24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7024744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Подписаны соглашения о сотрудничестве и взаимодействии </a:t>
            </a:r>
            <a:endParaRPr lang="ru-RU" sz="24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511376"/>
              </p:ext>
            </p:extLst>
          </p:nvPr>
        </p:nvGraphicFramePr>
        <p:xfrm>
          <a:off x="1115616" y="1844824"/>
          <a:ext cx="7056784" cy="3672409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7056784"/>
              </a:tblGrid>
              <a:tr h="836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Павлодарский государственный университет им. С. </a:t>
                      </a:r>
                      <a:r>
                        <a:rPr lang="ru-RU" sz="16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Торайгырова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(Республика Казахстан) 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836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Институт экономики и торговли Таджикского государственного университета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коммерции (Таджикистан)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532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ФГБОУ ВПО «Елецкий государственный университет  им. </a:t>
                      </a:r>
                      <a:r>
                        <a:rPr lang="ru-RU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И.А.Бунина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608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финансов Липецкой области  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532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инвестиций и международных связей Липецкой области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324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«Вертикаль»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46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56084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В процессе заключения соглашений о сотрудничестве на 2015 год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69291"/>
              </p:ext>
            </p:extLst>
          </p:nvPr>
        </p:nvGraphicFramePr>
        <p:xfrm>
          <a:off x="611560" y="1700808"/>
          <a:ext cx="7848872" cy="4498181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462045"/>
                <a:gridCol w="6386827"/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Страна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Название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вуза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46593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Беларусь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Частное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учреждение образования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«Международный гуманитарно-экономический институт»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232967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Минский университет управления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232967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Белорусский государственный  экономический университет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232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Армения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Армянский государственный  экономический университет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23296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Узбекистан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Ташкентский финансовый институт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232967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Государственное унитарное предприятие Центр научно-технических и маркетинговых исследований «UNICON.UZ» 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232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Азербайджан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Азербайджанский государственный экономический университет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270359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Сербия </a:t>
                      </a: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Университет в Нови Сад (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of Novi Sad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7540" marR="47540" marT="0" marB="0"/>
                </a:tc>
              </a:tr>
              <a:tr h="232967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Белградский университет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232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Турция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Sabanci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232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Греция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Македонский университет экономики и социальных наук (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г.Салоники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  <a:tr h="28432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Киргизская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республика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Кыргызский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национальный университет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им.Жусупа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Баласагына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7540" marR="47540" marT="0" marB="0"/>
                </a:tc>
              </a:tr>
              <a:tr h="232967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Международная академия управления, права, финансов и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540" marR="475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38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564904"/>
            <a:ext cx="7024744" cy="82989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Публикационная активность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57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75788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Динамика публикационной активности преподавателей филиала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09771461"/>
              </p:ext>
            </p:extLst>
          </p:nvPr>
        </p:nvGraphicFramePr>
        <p:xfrm>
          <a:off x="755576" y="1772816"/>
          <a:ext cx="763284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425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4698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Публикационная активность в РИНЦ</a:t>
            </a:r>
            <a:endParaRPr lang="ru-RU" sz="2800" b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40992199"/>
              </p:ext>
            </p:extLst>
          </p:nvPr>
        </p:nvGraphicFramePr>
        <p:xfrm>
          <a:off x="683568" y="1484784"/>
          <a:ext cx="770485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78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730131"/>
              </p:ext>
            </p:extLst>
          </p:nvPr>
        </p:nvGraphicFramePr>
        <p:xfrm>
          <a:off x="971600" y="1772813"/>
          <a:ext cx="7272808" cy="38867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946534"/>
                <a:gridCol w="1314216"/>
                <a:gridCol w="1343200"/>
                <a:gridCol w="1324132"/>
                <a:gridCol w="1344726"/>
              </a:tblGrid>
              <a:tr h="7200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состоянию на 01.12.2013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состоянию на 01.12.2014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состоянию на 01.04.2015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состоянию на 01.07.2015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4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Хирша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4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публикаций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56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цитирований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38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статей, процитированных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хотя бы 1 раз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38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число цитирований на 1 статью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38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число публикаций 1 автора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1,88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15616" y="90304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Публикационная активность Липецкого филиала, формирующая рейтинг Финуниверситета в РИНЦ</a:t>
            </a:r>
            <a:endParaRPr lang="ru-RU" sz="2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6517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39784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Рейтинг публикационной активности ППС</a:t>
            </a:r>
            <a:endParaRPr lang="ru-RU" sz="24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117500"/>
              </p:ext>
            </p:extLst>
          </p:nvPr>
        </p:nvGraphicFramePr>
        <p:xfrm>
          <a:off x="899592" y="1340769"/>
          <a:ext cx="7416824" cy="47525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49042"/>
                <a:gridCol w="2885733"/>
                <a:gridCol w="1617400"/>
                <a:gridCol w="1492854"/>
                <a:gridCol w="971795"/>
              </a:tblGrid>
              <a:tr h="873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 преподавателя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цитирований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публикаций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Хирша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Меренкова И.Н.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3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Нестерова Н.Н.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Савенкова О.Ю.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3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Юдин О.И.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Графов А.В.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3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Левчегов О.Н.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Зюзина Н.Н.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6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Кидинов А.В.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3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Кармышев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Ю.А.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Некрасова Е.А.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612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92888" cy="64807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Рейтинг публикационной активности ППС </a:t>
            </a:r>
            <a:r>
              <a:rPr lang="ru-RU" sz="1600" b="1" dirty="0" smtClean="0"/>
              <a:t>(продолжение)</a:t>
            </a:r>
            <a:endParaRPr lang="ru-RU" sz="16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555912"/>
              </p:ext>
            </p:extLst>
          </p:nvPr>
        </p:nvGraphicFramePr>
        <p:xfrm>
          <a:off x="755576" y="1628800"/>
          <a:ext cx="7488831" cy="4767072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53401"/>
                <a:gridCol w="2913749"/>
                <a:gridCol w="1633103"/>
                <a:gridCol w="1507348"/>
                <a:gridCol w="981230"/>
              </a:tblGrid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Меркулова Е.Ю.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Стрельникова Т.Д.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Уродовских В. Н.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Березина Н.Н.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Бурмыкина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И.В.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Васильев В.Б.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Давыдова А.А.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Ермолов Ю.А.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Кокорева А.А.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Колесников В.В.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Корнева Ж.В.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Корякина Т.В.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Кукина Е.Е.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Пучнина А.А.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Соколов Д.В.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Турганова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Л.В.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Черпаков И. В.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7682" marR="5768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84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49289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Общеуниверситетская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тема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07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992888" cy="64807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Рейтинг публикационной активности ППС </a:t>
            </a:r>
            <a:r>
              <a:rPr lang="ru-RU" sz="1600" b="1" dirty="0" smtClean="0"/>
              <a:t>(продолжение)</a:t>
            </a:r>
            <a:endParaRPr lang="ru-RU" sz="16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979743"/>
              </p:ext>
            </p:extLst>
          </p:nvPr>
        </p:nvGraphicFramePr>
        <p:xfrm>
          <a:off x="683568" y="1412776"/>
          <a:ext cx="7848872" cy="4896539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75201"/>
                <a:gridCol w="3053832"/>
                <a:gridCol w="1711618"/>
                <a:gridCol w="1579816"/>
                <a:gridCol w="1028405"/>
              </a:tblGrid>
              <a:tr h="212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</a:rPr>
                        <a:t>28</a:t>
                      </a:r>
                      <a:endParaRPr lang="ru-RU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Барекова Л.А. 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</a:rPr>
                        <a:t>23</a:t>
                      </a:r>
                      <a:endParaRPr lang="ru-RU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13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29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</a:rPr>
                        <a:t>Горшкова Н.С.</a:t>
                      </a:r>
                      <a:endParaRPr lang="ru-RU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19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30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err="1">
                          <a:effectLst/>
                        </a:rPr>
                        <a:t>Гудович</a:t>
                      </a:r>
                      <a:r>
                        <a:rPr lang="ru-RU" sz="1050" b="0" dirty="0">
                          <a:effectLst/>
                        </a:rPr>
                        <a:t> Г.К. </a:t>
                      </a:r>
                      <a:endParaRPr lang="ru-RU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26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11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31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</a:rPr>
                        <a:t>Гуськов А.А. </a:t>
                      </a:r>
                      <a:endParaRPr lang="ru-RU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8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9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32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Донской Д.А.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23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11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33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Егоров В.А.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13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10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34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Исмайлова Т.Ю. 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9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23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35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Кадильникова Л.В.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20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36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Казаков С.В.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11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37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Коноплев С. Г.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4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38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Крылова Е.Д. 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4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7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39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err="1">
                          <a:effectLst/>
                        </a:rPr>
                        <a:t>Куракова</a:t>
                      </a:r>
                      <a:r>
                        <a:rPr lang="ru-RU" sz="1050" b="0" dirty="0">
                          <a:effectLst/>
                        </a:rPr>
                        <a:t> Л.В. </a:t>
                      </a:r>
                      <a:endParaRPr lang="ru-RU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11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9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40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Морозова Н.С. 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14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27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41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Осипова И.В.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19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8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42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Ракитина И.С. 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27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18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43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Решетникова Е.В.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7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44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Рубцова Л.Н. 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8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18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45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Самойлова Т.Д.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5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5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46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Сорокин В.Е. 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24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7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47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Спесивцев В.А. 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3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10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48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Черкасов А.В. 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29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21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49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Шамрина И.В. 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19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16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2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  <a:tr h="212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50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Широкова О.В. 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34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>
                          <a:effectLst/>
                        </a:rPr>
                        <a:t>19</a:t>
                      </a:r>
                      <a:endParaRPr lang="ru-RU" sz="9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effectLst/>
                        </a:rPr>
                        <a:t>2</a:t>
                      </a:r>
                      <a:endParaRPr lang="ru-RU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35" marR="426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793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992888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Рейтинг публикационной активности ППС (продолжение)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708107"/>
              </p:ext>
            </p:extLst>
          </p:nvPr>
        </p:nvGraphicFramePr>
        <p:xfrm>
          <a:off x="611560" y="1844824"/>
          <a:ext cx="7776865" cy="344690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70841"/>
                <a:gridCol w="3025817"/>
                <a:gridCol w="1695914"/>
                <a:gridCol w="1565323"/>
                <a:gridCol w="1018970"/>
              </a:tblGrid>
              <a:tr h="146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51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Башаримов Ю.П.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13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5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1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52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Букреев В.В.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3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9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53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Горяйнова О.В. 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18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2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54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Дмитров Д.В. 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2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6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55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Кондрашин Ю.А. 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56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Кондратьев Р.Ю.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6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7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7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57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Коротков Е.А. 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6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4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58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Логунова И.В. 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3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16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59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Новак М.А. 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9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6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60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Рязанцева Е. А.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5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7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5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61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Целыковская А.А. 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6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8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62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Чернявская Ю.А. 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8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25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63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Шацких В.Н.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5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20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64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Егармина Н. Н.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0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0</a:t>
                      </a:r>
                      <a:endParaRPr lang="ru-RU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0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844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79208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Проблемные вопросы по научной деятельности в филиале</a:t>
            </a:r>
            <a:endParaRPr lang="en-US" alt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632848" cy="4536504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Дисбалансы в публикационной активности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Scopus/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РИНЦ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Цитировани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/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самоцитирование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показателя мониторинга эффективности деятельности вузов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«Объем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НИОКР» в расчете на одного НПР»</a:t>
            </a:r>
            <a:endParaRPr lang="en-US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Ограниченный круг исполнителей хоздоговорных НИР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заявок на получение грантов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российских и зарубежных)</a:t>
            </a:r>
          </a:p>
          <a:p>
            <a:pPr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взаимоотношений с зарубежными вузами на предмет написания совместных монографий, учебных пособий,  научных статей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 магистрантов в научно-исследовательской работе</a:t>
            </a:r>
          </a:p>
          <a:p>
            <a:pPr fontAlgn="auto">
              <a:spcAft>
                <a:spcPts val="0"/>
              </a:spcAft>
              <a:defRPr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91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024744" cy="54186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Конкурсы грантов РГНФ </a:t>
            </a:r>
            <a:r>
              <a:rPr lang="ru-RU" sz="2800" b="1" dirty="0"/>
              <a:t>2016 </a:t>
            </a:r>
            <a:r>
              <a:rPr lang="ru-RU" sz="2800" b="1" dirty="0" smtClean="0"/>
              <a:t>года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7920880" cy="4968552"/>
          </a:xfrm>
        </p:spPr>
        <p:txBody>
          <a:bodyPr>
            <a:noAutofit/>
          </a:bodyPr>
          <a:lstStyle/>
          <a:p>
            <a:pPr marL="68580" indent="0" fontAlgn="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РГНФ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основные конкурсы  2016 года по поддержке научных проектов по следующим областям знаний гуманитарных наук:</a:t>
            </a:r>
          </a:p>
          <a:p>
            <a:pPr marL="68580" indent="0" fontAlgn="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01 - история;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археология; этнография;</a:t>
            </a:r>
          </a:p>
          <a:p>
            <a:pPr marL="68580" indent="0" fontAlgn="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02 - экономика;</a:t>
            </a:r>
          </a:p>
          <a:p>
            <a:pPr marL="68580" indent="0" fontAlgn="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03 - философия; социология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политология;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правоведение;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науковедение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8580" indent="0" fontAlgn="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04 - филология; искусствоведение;</a:t>
            </a:r>
          </a:p>
          <a:p>
            <a:pPr marL="68580" indent="0" fontAlgn="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06 - комплексное изучение человека; психология; педагогика; социальные проблемы здоровья и экологии человека;</a:t>
            </a:r>
          </a:p>
          <a:p>
            <a:pPr marL="68580" indent="0" fontAlgn="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07 - глобальные проблемы и международные отношения.</a:t>
            </a:r>
          </a:p>
          <a:p>
            <a:pPr marL="68580" indent="0" fontAlgn="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fontAlgn="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заявок в электронном виде в Информационной системе РГНФ – 10 сентября 2015 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 fontAlgn="t">
              <a:buNone/>
            </a:pP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Подробнее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 на сайте РГНФ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404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6864" cy="54006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УЧЕНОМУ СОВЕТУ: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Признать научно-исследовательскую работу преподавателей и студентов Липецкого филиала за 2014-2015 учебный год удовлетворительной и рекомендовать: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Усилить работу преподавателей по привлечению и выполнению хоздоговорных тем;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Расширить круг исполнителей НИР посредством привлечения большего числа штатных преподавателей филиала;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Повысить уровень взаимоотношений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зарубежными вузами на предмет написания совместных монографий, учебных пособий,  научных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статей;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Устранить дисбаланс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публикационной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активности: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Scopus/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РИНЦ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WoS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Активизировать магистрантов к участию в научно-исследовательской работе;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Принять участие в конкурсе грантов РГНФ 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698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100811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Общеуниверситетская комплексная тема «Устойчивое развитие России  в условиях глобальных изменений»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2014- 2016 гг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72816"/>
            <a:ext cx="7848872" cy="4536504"/>
          </a:xfrm>
        </p:spPr>
        <p:txBody>
          <a:bodyPr>
            <a:normAutofit fontScale="92500" lnSpcReduction="20000"/>
          </a:bodyPr>
          <a:lstStyle/>
          <a:p>
            <a:pPr marL="68580" indent="0" algn="ctr">
              <a:buNone/>
            </a:pPr>
            <a:r>
              <a:rPr lang="ru-RU" sz="1600" b="1" dirty="0" err="1"/>
              <a:t>Общефилиальная</a:t>
            </a:r>
            <a:r>
              <a:rPr lang="ru-RU" sz="1600" b="1" dirty="0"/>
              <a:t> комплексная тема </a:t>
            </a:r>
            <a:r>
              <a:rPr lang="ru-RU" sz="1600" b="1" dirty="0" smtClean="0"/>
              <a:t>НИР </a:t>
            </a:r>
            <a:r>
              <a:rPr lang="ru-RU" sz="1600" b="1" dirty="0"/>
              <a:t>филиала: </a:t>
            </a:r>
            <a:endParaRPr lang="ru-RU" sz="1600" b="1" dirty="0" smtClean="0"/>
          </a:p>
          <a:p>
            <a:pPr marL="68580" indent="0" algn="ctr">
              <a:buNone/>
            </a:pPr>
            <a:r>
              <a:rPr lang="ru-RU" sz="1600" b="1" u="sng" dirty="0" smtClean="0">
                <a:solidFill>
                  <a:srgbClr val="C00000"/>
                </a:solidFill>
              </a:rPr>
              <a:t>«Исследование социально-экономических процессов и явлений устойчивого развития территорий России в условиях глобальных изменений».</a:t>
            </a:r>
            <a:endParaRPr lang="ru-RU" sz="1600" dirty="0">
              <a:solidFill>
                <a:srgbClr val="C00000"/>
              </a:solidFill>
            </a:endParaRPr>
          </a:p>
          <a:p>
            <a:pPr marL="411480" indent="-342900">
              <a:buAutoNum type="arabicPeriod"/>
            </a:pP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аспекты финансового обеспечения устойчивого развития  предприятий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 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кафедра «Бухгалтерский учет, аудит статистика» рук. Морозова Н.С., ППС кафедры</a:t>
            </a:r>
          </a:p>
          <a:p>
            <a:pPr marL="411480" indent="-342900">
              <a:buFont typeface="Wingdings 2" pitchFamily="18" charset="2"/>
              <a:buAutoNum type="arabicPeriod"/>
            </a:pP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Тенденции в управлении устойчивым развитием финансово-кредитного сектора экономики региона в современных условиях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кафедра «Финансы и кредит», рук. Кукина Е.Е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ППС кафедры</a:t>
            </a:r>
          </a:p>
          <a:p>
            <a:pPr marL="411480" indent="-342900">
              <a:buFont typeface="Wingdings 2" pitchFamily="18" charset="2"/>
              <a:buAutoNum type="arabicPeriod"/>
            </a:pP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 поведения социально-экономических систем с использованием информационных технологий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кафедра «Математика и информатика», рук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Уродовских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В.Н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ППС кафедры</a:t>
            </a:r>
          </a:p>
          <a:p>
            <a:pPr marL="411480" indent="-342900">
              <a:buFont typeface="Wingdings 2" pitchFamily="18" charset="2"/>
              <a:buAutoNum type="arabicPeriod"/>
            </a:pP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Экономическая безопасность региона в рамках концепции устойчивого развития –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«Экономика, менеджмент и маркетинг», рук. Корякина Е.Е., ППС кафедры</a:t>
            </a:r>
          </a:p>
          <a:p>
            <a:pPr marL="411480" indent="-342900">
              <a:buFont typeface="Wingdings 2" pitchFamily="18" charset="2"/>
              <a:buAutoNum type="arabicPeriod"/>
            </a:pP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и особенности преподавания гуманитарных и социальных дисциплин –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«Философия, история и право» - рук. Кидинов А.В., ППС кафедры</a:t>
            </a:r>
          </a:p>
        </p:txBody>
      </p:sp>
    </p:spTree>
    <p:extLst>
      <p:ext uri="{BB962C8B-B14F-4D97-AF65-F5344CB8AC3E}">
        <p14:creationId xmlns:p14="http://schemas.microsoft.com/office/powerpoint/2010/main" val="259344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700808"/>
            <a:ext cx="7024744" cy="17910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Хоздоговорные исследования и научные исследования по заказу органов власти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052871"/>
              </p:ext>
            </p:extLst>
          </p:nvPr>
        </p:nvGraphicFramePr>
        <p:xfrm>
          <a:off x="539552" y="764704"/>
          <a:ext cx="8064897" cy="5649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{912C8C85-51F0-491E-9774-3900AFEF0FD7}</a:tableStyleId>
              </a:tblPr>
              <a:tblGrid>
                <a:gridCol w="279802"/>
                <a:gridCol w="3207720"/>
                <a:gridCol w="1162508"/>
                <a:gridCol w="1671105"/>
                <a:gridCol w="1104676"/>
                <a:gridCol w="639086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НИР </a:t>
                      </a:r>
                      <a:b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(работ, услуг)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Заказчик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Структурное подразделение,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 исполнителей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 научного руководителя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9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Исследование стратегических направлений развития муниципального предприятия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унитарное </a:t>
                      </a:r>
                      <a:endParaRPr lang="ru-RU" sz="105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предприятие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«Липецкий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Корнева 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Ж.В</a:t>
                      </a:r>
                      <a:r>
                        <a:rPr lang="ru-RU" sz="105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ru-RU" sz="105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Исмайлова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Т.Ю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Барекова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Л.А.,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Уродовских В.Н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Казаков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С.В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ru-RU" sz="105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Ракитина 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И.С.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Савенкова О.Ю., к.э.н., доцент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3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методики выбора управленческих решений при рыночном саморегулировании развития организации с целью повышения рентабельности организации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«Молочный Комбинат «Воронежский»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Спесивцев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В.А.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Спесивцев В.А., к.э.н.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3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долгосрочной программы развития ОАО «Корпорация Развития Липецкой области»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«Корпорация Развития Липецкой области»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Корнева 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Ж.В.,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Савенкова О.Ю., 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Ракитина И.С.,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Левчегов О.Н.,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Исмайлова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Т.Ю., Малышев Р.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Нестерова Н.Н., к.г.н., доцент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8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научно-практической бизнес-сессии по развитию студенческого предпринимательства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 Завертяева А.О.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Савенкова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О.Ю., </a:t>
                      </a:r>
                      <a:endParaRPr lang="ru-RU" sz="105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Кокорева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А.А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Нестерова Н.Н., к.г.н., доцент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международной научно-практической конференции «Устойчивое и инновационное развитие территорий России в условиях глобальных трансформаций»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«Уникум»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Савенкова О.Ю.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Нестерова Н.Н., к.г.н., доцент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научно-практического семинара «Стратегические направления развития бухгалтерского учета и аудита в условиях социально-ориентированной экономики в соответствии с МСФО и МСА»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НОП «Институт профессиональных бухгалтеров и аудиторов центрально-черноземного региона» (НПО «ИПБЦЧР»)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Морозова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Н.С., Решетникова Е.В.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Нестерова Н.Н., к.г.н., доцент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52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896" marR="198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88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488832" cy="9269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Динамика и объем выполнения </a:t>
            </a:r>
            <a:br>
              <a:rPr lang="ru-RU" sz="2800" b="1" dirty="0" smtClean="0"/>
            </a:br>
            <a:r>
              <a:rPr lang="ru-RU" sz="2800" b="1" dirty="0" smtClean="0"/>
              <a:t>научно-исследовательский работ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5108171"/>
              </p:ext>
            </p:extLst>
          </p:nvPr>
        </p:nvGraphicFramePr>
        <p:xfrm>
          <a:off x="1259632" y="1988840"/>
          <a:ext cx="6777037" cy="3509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010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488950" cy="28803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мониторинга эффективности филиалов по науке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730851"/>
              </p:ext>
            </p:extLst>
          </p:nvPr>
        </p:nvGraphicFramePr>
        <p:xfrm>
          <a:off x="899592" y="980729"/>
          <a:ext cx="7416824" cy="5403526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404827"/>
                <a:gridCol w="2573040"/>
                <a:gridCol w="1412475"/>
                <a:gridCol w="2234394"/>
                <a:gridCol w="792088"/>
              </a:tblGrid>
              <a:tr h="426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филиал Финуниверситета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НИОКР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от НИОКР в расчете </a:t>
                      </a:r>
                      <a:endParaRPr lang="ru-RU" sz="1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НПР (</a:t>
                      </a:r>
                      <a:r>
                        <a:rPr lang="ru-RU" sz="11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Пороговое </a:t>
                      </a:r>
                      <a:endParaRPr lang="ru-RU" sz="1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07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Москва 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288 210,4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212,23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136,37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6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Краснодарский филиал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3019,5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63,24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6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Орловский филиал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1150,0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59,74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89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Пензенский филиал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1341,2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78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Челябинский филиал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1340,0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43,58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30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Санкт-Петер. филиал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122,41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6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Владикавказский филиал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6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Владимирский филиал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718,6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32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Омский филиал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1616,0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84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филиал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1056,6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65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5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Липецкий филиал</a:t>
                      </a:r>
                      <a:endParaRPr lang="ru-RU" sz="105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809,0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15,26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65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Брянский филиал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65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Тульский филиал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6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Новороссийский филиал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65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Курский филиал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65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Смоленский филиал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65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Калужский филиал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65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Ярославский филиал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  <a:tr h="26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Барнаульский филиал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761" marR="4576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05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872208"/>
          </a:xfrm>
        </p:spPr>
        <p:txBody>
          <a:bodyPr>
            <a:noAutofit/>
          </a:bodyPr>
          <a:lstStyle/>
          <a:p>
            <a:pPr lvl="0" algn="ctr"/>
            <a:r>
              <a:rPr lang="ru-RU" sz="2000" dirty="0" smtClean="0">
                <a:solidFill>
                  <a:srgbClr val="C00000"/>
                </a:solidFill>
              </a:rPr>
              <a:t>Тема государственного задания НИР на 2015 год: </a:t>
            </a:r>
            <a:r>
              <a:rPr lang="ru-RU" sz="2400" b="1" dirty="0" smtClean="0"/>
              <a:t>Совершенствование </a:t>
            </a:r>
            <a:r>
              <a:rPr lang="ru-RU" sz="2400" b="1" dirty="0"/>
              <a:t>механизмов прогнозирования и планирования параметров развития региональных </a:t>
            </a:r>
            <a:r>
              <a:rPr lang="ru-RU" sz="2400" b="1" dirty="0" smtClean="0"/>
              <a:t>систем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924944"/>
            <a:ext cx="6777317" cy="2716889"/>
          </a:xfrm>
        </p:spPr>
        <p:txBody>
          <a:bodyPr/>
          <a:lstStyle/>
          <a:p>
            <a:pPr marL="6858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Разработчики от Липецкого филиала:</a:t>
            </a:r>
          </a:p>
          <a:p>
            <a:pPr marL="6858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Нестерова Н.Н.</a:t>
            </a:r>
          </a:p>
          <a:p>
            <a:pPr marL="6858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Савенкова О.Ю.,</a:t>
            </a:r>
          </a:p>
          <a:p>
            <a:pPr marL="6858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Стрельникова Т.Д.,</a:t>
            </a:r>
          </a:p>
          <a:p>
            <a:pPr marL="6858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Корнева Ж.В.,</a:t>
            </a:r>
          </a:p>
          <a:p>
            <a:pPr marL="6858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Уродовских В.Н.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056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492896"/>
            <a:ext cx="7024744" cy="126194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Организация и проведение научных мероприятий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5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457</TotalTime>
  <Words>1497</Words>
  <Application>Microsoft Office PowerPoint</Application>
  <PresentationFormat>Экран (4:3)</PresentationFormat>
  <Paragraphs>634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Остин</vt:lpstr>
      <vt:lpstr>О научно-исследовательской работе ППС и студентов Липецкого филиала  за 2014-2015 учебный год</vt:lpstr>
      <vt:lpstr>1. Общеуниверситетская комплексная тема</vt:lpstr>
      <vt:lpstr>Общеуниверситетская комплексная тема «Устойчивое развитие России  в условиях глобальных изменений»  на период 2014- 2016 гг.</vt:lpstr>
      <vt:lpstr>2. Хоздоговорные исследования и научные исследования по заказу органов власти</vt:lpstr>
      <vt:lpstr>Презентация PowerPoint</vt:lpstr>
      <vt:lpstr>Динамика и объем выполнения  научно-исследовательский работ</vt:lpstr>
      <vt:lpstr>Результаты мониторинга эффективности филиалов по науке</vt:lpstr>
      <vt:lpstr>Тема государственного задания НИР на 2015 год: Совершенствование механизмов прогнозирования и планирования параметров развития региональных систем</vt:lpstr>
      <vt:lpstr>3. Организация и проведение научных мероприятий</vt:lpstr>
      <vt:lpstr>Динамика проведения в филиале научных мероприятий</vt:lpstr>
      <vt:lpstr>4. Сотрудничество между вузами и организациями</vt:lpstr>
      <vt:lpstr>Подписаны соглашения о сотрудничестве и взаимодействии </vt:lpstr>
      <vt:lpstr>В процессе заключения соглашений о сотрудничестве на 2015 год</vt:lpstr>
      <vt:lpstr>5. Публикационная активность </vt:lpstr>
      <vt:lpstr>Динамика публикационной активности преподавателей филиала</vt:lpstr>
      <vt:lpstr>Публикационная активность в РИНЦ</vt:lpstr>
      <vt:lpstr>Презентация PowerPoint</vt:lpstr>
      <vt:lpstr>Рейтинг публикационной активности ППС</vt:lpstr>
      <vt:lpstr>Рейтинг публикационной активности ППС (продолжение)</vt:lpstr>
      <vt:lpstr>Рейтинг публикационной активности ППС (продолжение)</vt:lpstr>
      <vt:lpstr>Рейтинг публикационной активности ППС (продолжение)</vt:lpstr>
      <vt:lpstr>Проблемные вопросы по научной деятельности в филиале</vt:lpstr>
      <vt:lpstr>Конкурсы грантов РГНФ 2016 года</vt:lpstr>
      <vt:lpstr>РЕКОМЕНДАЦИИ УЧЕНОМУ СОВЕТУ: Признать научно-исследовательскую работу преподавателей и студентов Липецкого филиала за 2014-2015 учебный год удовлетворительной и рекомендовать: 1. Усилить работу преподавателей по привлечению и выполнению хоздоговорных тем;  2. Расширить круг исполнителей НИР посредством привлечения большего числа штатных преподавателей филиала; 3. Повысить уровень взаимоотношений с зарубежными вузами на предмет написания совместных монографий, учебных пособий,  научных статей; 4. Устранить дисбаланс в публикационной активности: Scopus/РИНЦ/WoS 5. Активизировать магистрантов к участию в научно-исследовательской работе; 6. Принять участие в конкурсе грантов РГНФ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научно-исследовательской работе ППС и студентов Липецкого филиала  за 2014-2015 учебный год</dc:title>
  <dc:creator>Савенкова Ольга Юрьевна</dc:creator>
  <cp:lastModifiedBy>Савенкова Ольга Юрьевна</cp:lastModifiedBy>
  <cp:revision>27</cp:revision>
  <dcterms:created xsi:type="dcterms:W3CDTF">2015-06-29T12:30:46Z</dcterms:created>
  <dcterms:modified xsi:type="dcterms:W3CDTF">2015-09-03T13:24:23Z</dcterms:modified>
</cp:coreProperties>
</file>